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24"/>
  </p:notesMasterIdLst>
  <p:sldIdLst>
    <p:sldId id="256" r:id="rId6"/>
    <p:sldId id="319" r:id="rId7"/>
    <p:sldId id="307" r:id="rId8"/>
    <p:sldId id="317" r:id="rId9"/>
    <p:sldId id="309" r:id="rId10"/>
    <p:sldId id="310" r:id="rId11"/>
    <p:sldId id="283" r:id="rId12"/>
    <p:sldId id="311" r:id="rId13"/>
    <p:sldId id="318" r:id="rId14"/>
    <p:sldId id="304" r:id="rId15"/>
    <p:sldId id="312" r:id="rId16"/>
    <p:sldId id="313" r:id="rId17"/>
    <p:sldId id="306" r:id="rId18"/>
    <p:sldId id="314" r:id="rId19"/>
    <p:sldId id="288" r:id="rId20"/>
    <p:sldId id="315" r:id="rId21"/>
    <p:sldId id="289" r:id="rId22"/>
    <p:sldId id="316" r:id="rId23"/>
  </p:sldIdLst>
  <p:sldSz cx="12192000" cy="6858000"/>
  <p:notesSz cx="6735763" cy="98663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EEF6"/>
    <a:srgbClr val="002256"/>
    <a:srgbClr val="1F64AE"/>
    <a:srgbClr val="18B092"/>
    <a:srgbClr val="00B8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8" autoAdjust="0"/>
    <p:restoredTop sz="96260"/>
  </p:normalViewPr>
  <p:slideViewPr>
    <p:cSldViewPr snapToGrid="0">
      <p:cViewPr varScale="1">
        <p:scale>
          <a:sx n="99" d="100"/>
          <a:sy n="99" d="100"/>
        </p:scale>
        <p:origin x="90" y="3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C45F3F-6EC5-0A4A-9A48-7EFACC7A15BA}" type="datetimeFigureOut">
              <a:rPr lang="nl-NL" smtClean="0"/>
              <a:t>10-6-2026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FBD038-7974-1749-8B78-BF90CA9A082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291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rgbClr val="0022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schermopname, Kleurrijkheid, Graphics, cirkel&#10;&#10;Automatisch gegenereerde beschrijving">
            <a:extLst>
              <a:ext uri="{FF2B5EF4-FFF2-40B4-BE49-F238E27FC236}">
                <a16:creationId xmlns:a16="http://schemas.microsoft.com/office/drawing/2014/main" id="{A7075FA5-91AA-FB06-7B8F-9BA9F2635C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5916" y="2267615"/>
            <a:ext cx="7772400" cy="4270549"/>
          </a:xfrm>
          <a:prstGeom prst="rect">
            <a:avLst/>
          </a:prstGeom>
        </p:spPr>
      </p:pic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C7B3510-1E02-23C8-0395-E124201DBF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86747" y="2871596"/>
            <a:ext cx="5203825" cy="901700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nl-NL" dirty="0"/>
              <a:t>Naam van de presentatie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758229BA-5405-306F-D21B-DF5E3A2433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86747" y="3502312"/>
            <a:ext cx="4719637" cy="8064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23 juli 2023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749D741-2C28-ED5D-1287-E38EEC0E11D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" y="0"/>
            <a:ext cx="2536749" cy="119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326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bg>
      <p:bgPr>
        <a:solidFill>
          <a:srgbClr val="DAEE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fgeronde rechthoek 7">
            <a:extLst>
              <a:ext uri="{FF2B5EF4-FFF2-40B4-BE49-F238E27FC236}">
                <a16:creationId xmlns:a16="http://schemas.microsoft.com/office/drawing/2014/main" id="{9C102EC1-5C47-6A57-34C4-52E38EAA3291}"/>
              </a:ext>
            </a:extLst>
          </p:cNvPr>
          <p:cNvSpPr/>
          <p:nvPr userDrawn="1"/>
        </p:nvSpPr>
        <p:spPr>
          <a:xfrm>
            <a:off x="6160163" y="660771"/>
            <a:ext cx="5715086" cy="5231318"/>
          </a:xfrm>
          <a:prstGeom prst="roundRect">
            <a:avLst>
              <a:gd name="adj" fmla="val 13462"/>
            </a:avLst>
          </a:prstGeom>
          <a:solidFill>
            <a:srgbClr val="1F64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FCC2DA-5FA7-9BB9-B796-D4F9474309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7732" y="1860006"/>
            <a:ext cx="4978364" cy="3516678"/>
          </a:xfrm>
        </p:spPr>
        <p:txBody>
          <a:bodyPr>
            <a:noAutofit/>
          </a:bodyPr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E3F4184-AF4A-A890-8962-F0E2DD990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29BB1-EE7C-FE44-AE7A-C33FDEE36695}" type="datetime1">
              <a:rPr lang="nl-NL" smtClean="0"/>
              <a:t>10-6-2026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F498D49-0A4F-4018-6DD9-0659C8747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0DFF8CB-1B7E-0A3C-711F-77C3D72D3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F2891-15FE-B749-A280-81F59B9BEEFC}" type="slidenum">
              <a:rPr lang="nl-NL" smtClean="0"/>
              <a:t>‹#›</a:t>
            </a:fld>
            <a:endParaRPr lang="nl-NL"/>
          </a:p>
        </p:txBody>
      </p:sp>
      <p:sp>
        <p:nvSpPr>
          <p:cNvPr id="21" name="Tijdelijke aanduiding voor tekst 20">
            <a:extLst>
              <a:ext uri="{FF2B5EF4-FFF2-40B4-BE49-F238E27FC236}">
                <a16:creationId xmlns:a16="http://schemas.microsoft.com/office/drawing/2014/main" id="{8363FAB3-E7CD-360C-499E-67EDB4FBE0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36118" y="998994"/>
            <a:ext cx="5134090" cy="728663"/>
          </a:xfrm>
        </p:spPr>
        <p:txBody>
          <a:bodyPr anchor="ctr"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l-NL" dirty="0"/>
              <a:t>Inhoud</a:t>
            </a:r>
          </a:p>
        </p:txBody>
      </p:sp>
      <p:sp>
        <p:nvSpPr>
          <p:cNvPr id="7" name="Tijdelijke aanduiding voor afbeelding 31">
            <a:extLst>
              <a:ext uri="{FF2B5EF4-FFF2-40B4-BE49-F238E27FC236}">
                <a16:creationId xmlns:a16="http://schemas.microsoft.com/office/drawing/2014/main" id="{8B6B43F1-6F4B-7AFE-F24D-95194B343F2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55792" y="661047"/>
            <a:ext cx="5693472" cy="5231318"/>
          </a:xfrm>
          <a:prstGeom prst="roundRect">
            <a:avLst>
              <a:gd name="adj" fmla="val 13874"/>
            </a:avLst>
          </a:prstGeo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86535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stuk aanduiding">
    <p:bg>
      <p:bgPr>
        <a:solidFill>
          <a:srgbClr val="0022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E3F4184-AF4A-A890-8962-F0E2DD990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29BB1-EE7C-FE44-AE7A-C33FDEE36695}" type="datetime1">
              <a:rPr lang="nl-NL" smtClean="0"/>
              <a:t>10-6-2026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F498D49-0A4F-4018-6DD9-0659C8747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0DFF8CB-1B7E-0A3C-711F-77C3D72D3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F2891-15FE-B749-A280-81F59B9BEEFC}" type="slidenum">
              <a:rPr lang="nl-NL" smtClean="0"/>
              <a:t>‹#›</a:t>
            </a:fld>
            <a:endParaRPr lang="nl-NL"/>
          </a:p>
        </p:txBody>
      </p:sp>
      <p:sp>
        <p:nvSpPr>
          <p:cNvPr id="7" name="Afgeronde rechthoek 6">
            <a:extLst>
              <a:ext uri="{FF2B5EF4-FFF2-40B4-BE49-F238E27FC236}">
                <a16:creationId xmlns:a16="http://schemas.microsoft.com/office/drawing/2014/main" id="{7D0D03BC-3F81-E4FB-8B36-C6F302155B2A}"/>
              </a:ext>
            </a:extLst>
          </p:cNvPr>
          <p:cNvSpPr/>
          <p:nvPr userDrawn="1"/>
        </p:nvSpPr>
        <p:spPr>
          <a:xfrm>
            <a:off x="6169152" y="2846955"/>
            <a:ext cx="5732403" cy="3103866"/>
          </a:xfrm>
          <a:prstGeom prst="roundRect">
            <a:avLst>
              <a:gd name="adj" fmla="val 1952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" name="Tijdelijke aanduiding voor afbeelding 31">
            <a:extLst>
              <a:ext uri="{FF2B5EF4-FFF2-40B4-BE49-F238E27FC236}">
                <a16:creationId xmlns:a16="http://schemas.microsoft.com/office/drawing/2014/main" id="{45C3037D-2F3D-7E6F-B07B-47E8AE80BB4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90445" y="719503"/>
            <a:ext cx="5610483" cy="5231318"/>
          </a:xfrm>
          <a:prstGeom prst="roundRect">
            <a:avLst>
              <a:gd name="adj" fmla="val 13874"/>
            </a:avLst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9" name="Tijdelijke aanduiding voor tekst 4">
            <a:extLst>
              <a:ext uri="{FF2B5EF4-FFF2-40B4-BE49-F238E27FC236}">
                <a16:creationId xmlns:a16="http://schemas.microsoft.com/office/drawing/2014/main" id="{1FC57908-9208-DDCD-5522-331FBAEB0CA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37376" y="3938537"/>
            <a:ext cx="5242559" cy="742950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3600" b="1">
                <a:solidFill>
                  <a:srgbClr val="002256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nl-NL" dirty="0"/>
              <a:t>Hoofdstuk titel</a:t>
            </a:r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7074ADB6-EA2B-9DFD-111C-17440183C79B}"/>
              </a:ext>
            </a:extLst>
          </p:cNvPr>
          <p:cNvSpPr/>
          <p:nvPr userDrawn="1"/>
        </p:nvSpPr>
        <p:spPr>
          <a:xfrm>
            <a:off x="6169152" y="719503"/>
            <a:ext cx="1928655" cy="192865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" name="Tijdelijke aanduiding voor tekst 22">
            <a:extLst>
              <a:ext uri="{FF2B5EF4-FFF2-40B4-BE49-F238E27FC236}">
                <a16:creationId xmlns:a16="http://schemas.microsoft.com/office/drawing/2014/main" id="{2F1649D2-FD7A-B910-9059-2A6318ED99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82208" y="1020627"/>
            <a:ext cx="1071562" cy="1171575"/>
          </a:xfrm>
        </p:spPr>
        <p:txBody>
          <a:bodyPr anchor="ctr"/>
          <a:lstStyle>
            <a:lvl1pPr marL="0" indent="0" algn="ctr">
              <a:buNone/>
              <a:defRPr sz="80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nl-NL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469211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E3F4184-AF4A-A890-8962-F0E2DD990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C10F-838A-8741-A668-826BEF2DA26B}" type="datetime1">
              <a:rPr lang="nl-NL" smtClean="0"/>
              <a:t>10-6-2026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F498D49-0A4F-4018-6DD9-0659C8747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0DFF8CB-1B7E-0A3C-711F-77C3D72D3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F2891-15FE-B749-A280-81F59B9BEEFC}" type="slidenum">
              <a:rPr lang="nl-NL" smtClean="0"/>
              <a:t>‹#›</a:t>
            </a:fld>
            <a:endParaRPr lang="nl-NL" dirty="0"/>
          </a:p>
        </p:txBody>
      </p:sp>
      <p:sp>
        <p:nvSpPr>
          <p:cNvPr id="15" name="Afgeronde rechthoek 14">
            <a:extLst>
              <a:ext uri="{FF2B5EF4-FFF2-40B4-BE49-F238E27FC236}">
                <a16:creationId xmlns:a16="http://schemas.microsoft.com/office/drawing/2014/main" id="{1D43C6F4-4BA3-C845-E6F4-D57C04D5E018}"/>
              </a:ext>
            </a:extLst>
          </p:cNvPr>
          <p:cNvSpPr/>
          <p:nvPr userDrawn="1"/>
        </p:nvSpPr>
        <p:spPr>
          <a:xfrm>
            <a:off x="290446" y="646493"/>
            <a:ext cx="4321896" cy="5231317"/>
          </a:xfrm>
          <a:prstGeom prst="roundRect">
            <a:avLst/>
          </a:prstGeom>
          <a:solidFill>
            <a:srgbClr val="DAEE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7" name="Tijdelijke aanduiding voor tekst 16">
            <a:extLst>
              <a:ext uri="{FF2B5EF4-FFF2-40B4-BE49-F238E27FC236}">
                <a16:creationId xmlns:a16="http://schemas.microsoft.com/office/drawing/2014/main" id="{3D9E4B5F-B68D-6F73-C440-83B5E2BDC4F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6154" y="980190"/>
            <a:ext cx="3569960" cy="4586597"/>
          </a:xfrm>
        </p:spPr>
        <p:txBody>
          <a:bodyPr anchor="ctr"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grpSp>
        <p:nvGrpSpPr>
          <p:cNvPr id="18" name="Groep 17">
            <a:extLst>
              <a:ext uri="{FF2B5EF4-FFF2-40B4-BE49-F238E27FC236}">
                <a16:creationId xmlns:a16="http://schemas.microsoft.com/office/drawing/2014/main" id="{351DAF23-8C17-6DE4-02A0-1348BF3D279A}"/>
              </a:ext>
            </a:extLst>
          </p:cNvPr>
          <p:cNvGrpSpPr/>
          <p:nvPr userDrawn="1"/>
        </p:nvGrpSpPr>
        <p:grpSpPr>
          <a:xfrm>
            <a:off x="404155" y="11094572"/>
            <a:ext cx="10748926" cy="503999"/>
            <a:chOff x="753779" y="6217476"/>
            <a:chExt cx="10748926" cy="503999"/>
          </a:xfrm>
        </p:grpSpPr>
        <p:sp>
          <p:nvSpPr>
            <p:cNvPr id="19" name="Afgeronde rechthoek 18">
              <a:extLst>
                <a:ext uri="{FF2B5EF4-FFF2-40B4-BE49-F238E27FC236}">
                  <a16:creationId xmlns:a16="http://schemas.microsoft.com/office/drawing/2014/main" id="{13A8CF32-5170-B46C-AA2C-FCDD39392B1E}"/>
                </a:ext>
              </a:extLst>
            </p:cNvPr>
            <p:cNvSpPr/>
            <p:nvPr userDrawn="1"/>
          </p:nvSpPr>
          <p:spPr>
            <a:xfrm>
              <a:off x="941294" y="6217476"/>
              <a:ext cx="10327341" cy="503999"/>
            </a:xfrm>
            <a:prstGeom prst="roundRect">
              <a:avLst/>
            </a:prstGeom>
            <a:solidFill>
              <a:srgbClr val="18B09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9E49B4E7-3FB2-AA6C-61D5-83ABAA73A71D}"/>
                </a:ext>
              </a:extLst>
            </p:cNvPr>
            <p:cNvSpPr/>
            <p:nvPr userDrawn="1"/>
          </p:nvSpPr>
          <p:spPr>
            <a:xfrm>
              <a:off x="753779" y="6217476"/>
              <a:ext cx="503999" cy="503999"/>
            </a:xfrm>
            <a:prstGeom prst="ellipse">
              <a:avLst/>
            </a:prstGeom>
            <a:solidFill>
              <a:srgbClr val="18B09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22" name="Ovaal 21">
              <a:extLst>
                <a:ext uri="{FF2B5EF4-FFF2-40B4-BE49-F238E27FC236}">
                  <a16:creationId xmlns:a16="http://schemas.microsoft.com/office/drawing/2014/main" id="{4A9BDFA5-B857-0157-8A19-72B6B10A00F2}"/>
                </a:ext>
              </a:extLst>
            </p:cNvPr>
            <p:cNvSpPr/>
            <p:nvPr userDrawn="1"/>
          </p:nvSpPr>
          <p:spPr>
            <a:xfrm>
              <a:off x="10998706" y="6217476"/>
              <a:ext cx="503999" cy="503999"/>
            </a:xfrm>
            <a:prstGeom prst="ellipse">
              <a:avLst/>
            </a:prstGeom>
            <a:solidFill>
              <a:srgbClr val="18B09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2" name="Tijdelijke aanduiding voor afbeelding 31">
            <a:extLst>
              <a:ext uri="{FF2B5EF4-FFF2-40B4-BE49-F238E27FC236}">
                <a16:creationId xmlns:a16="http://schemas.microsoft.com/office/drawing/2014/main" id="{9B845BED-74A0-1D10-4BEC-63B1980FA96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833257" y="661047"/>
            <a:ext cx="7068297" cy="5231318"/>
          </a:xfrm>
          <a:prstGeom prst="roundRect">
            <a:avLst>
              <a:gd name="adj" fmla="val 10609"/>
            </a:avLst>
          </a:prstGeo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14179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fgeronde rechthoek 1">
            <a:extLst>
              <a:ext uri="{FF2B5EF4-FFF2-40B4-BE49-F238E27FC236}">
                <a16:creationId xmlns:a16="http://schemas.microsoft.com/office/drawing/2014/main" id="{E7B05644-DF28-2BA0-60E4-90755D7316DD}"/>
              </a:ext>
            </a:extLst>
          </p:cNvPr>
          <p:cNvSpPr/>
          <p:nvPr userDrawn="1"/>
        </p:nvSpPr>
        <p:spPr>
          <a:xfrm>
            <a:off x="271465" y="301451"/>
            <a:ext cx="11631254" cy="5967921"/>
          </a:xfrm>
          <a:prstGeom prst="roundRect">
            <a:avLst/>
          </a:prstGeom>
          <a:solidFill>
            <a:srgbClr val="DAEE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E1EEE7A-65F9-49E5-3A6B-0D53564A0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B8DF"/>
                </a:solidFill>
              </a:defRPr>
            </a:lvl1pPr>
          </a:lstStyle>
          <a:p>
            <a:fld id="{E920D804-9F70-704B-AD9E-442B37C00EB5}" type="datetime1">
              <a:rPr lang="nl-NL" smtClean="0"/>
              <a:pPr/>
              <a:t>10-6-2026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DF35F45-715C-2094-CFF3-1D5EBF2B3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B8DF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9D82E36-EC7D-BEDE-BCF6-907538EFE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B8DF"/>
                </a:solidFill>
              </a:defRPr>
            </a:lvl1pPr>
          </a:lstStyle>
          <a:p>
            <a:fld id="{B84F2891-15FE-B749-A280-81F59B9BEEFC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9" name="Tijdelijke aanduiding voor tekst 28">
            <a:extLst>
              <a:ext uri="{FF2B5EF4-FFF2-40B4-BE49-F238E27FC236}">
                <a16:creationId xmlns:a16="http://schemas.microsoft.com/office/drawing/2014/main" id="{14B68138-D970-A88E-EFE0-5000133FA6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688422"/>
            <a:ext cx="10026556" cy="651462"/>
          </a:xfrm>
        </p:spPr>
        <p:txBody>
          <a:bodyPr>
            <a:noAutofit/>
          </a:bodyPr>
          <a:lstStyle>
            <a:lvl1pPr marL="0" indent="0"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nl-NL" dirty="0"/>
              <a:t>Titel van een pagina met veel tekst</a:t>
            </a:r>
          </a:p>
        </p:txBody>
      </p:sp>
      <p:sp>
        <p:nvSpPr>
          <p:cNvPr id="30" name="Tijdelijke aanduiding voor tekst 28">
            <a:extLst>
              <a:ext uri="{FF2B5EF4-FFF2-40B4-BE49-F238E27FC236}">
                <a16:creationId xmlns:a16="http://schemas.microsoft.com/office/drawing/2014/main" id="{C0DC3835-1676-DD41-FAF0-449D9F81B2F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451689"/>
            <a:ext cx="10026556" cy="651462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nl-NL" dirty="0"/>
              <a:t>Titel van een pagina met veel tekst</a:t>
            </a:r>
          </a:p>
        </p:txBody>
      </p:sp>
    </p:spTree>
    <p:extLst>
      <p:ext uri="{BB962C8B-B14F-4D97-AF65-F5344CB8AC3E}">
        <p14:creationId xmlns:p14="http://schemas.microsoft.com/office/powerpoint/2010/main" val="2731804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rdere afbeelding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E3F4184-AF4A-A890-8962-F0E2DD990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C10F-838A-8741-A668-826BEF2DA26B}" type="datetime1">
              <a:rPr lang="nl-NL" smtClean="0"/>
              <a:t>10-6-2026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F498D49-0A4F-4018-6DD9-0659C8747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0DFF8CB-1B7E-0A3C-711F-77C3D72D3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F2891-15FE-B749-A280-81F59B9BEEFC}" type="slidenum">
              <a:rPr lang="nl-NL" smtClean="0"/>
              <a:t>‹#›</a:t>
            </a:fld>
            <a:endParaRPr lang="nl-NL" dirty="0"/>
          </a:p>
        </p:txBody>
      </p:sp>
      <p:grpSp>
        <p:nvGrpSpPr>
          <p:cNvPr id="18" name="Groep 17">
            <a:extLst>
              <a:ext uri="{FF2B5EF4-FFF2-40B4-BE49-F238E27FC236}">
                <a16:creationId xmlns:a16="http://schemas.microsoft.com/office/drawing/2014/main" id="{351DAF23-8C17-6DE4-02A0-1348BF3D279A}"/>
              </a:ext>
            </a:extLst>
          </p:cNvPr>
          <p:cNvGrpSpPr/>
          <p:nvPr userDrawn="1"/>
        </p:nvGrpSpPr>
        <p:grpSpPr>
          <a:xfrm>
            <a:off x="404155" y="11094572"/>
            <a:ext cx="10748926" cy="503999"/>
            <a:chOff x="753779" y="6217476"/>
            <a:chExt cx="10748926" cy="503999"/>
          </a:xfrm>
        </p:grpSpPr>
        <p:sp>
          <p:nvSpPr>
            <p:cNvPr id="19" name="Afgeronde rechthoek 18">
              <a:extLst>
                <a:ext uri="{FF2B5EF4-FFF2-40B4-BE49-F238E27FC236}">
                  <a16:creationId xmlns:a16="http://schemas.microsoft.com/office/drawing/2014/main" id="{13A8CF32-5170-B46C-AA2C-FCDD39392B1E}"/>
                </a:ext>
              </a:extLst>
            </p:cNvPr>
            <p:cNvSpPr/>
            <p:nvPr userDrawn="1"/>
          </p:nvSpPr>
          <p:spPr>
            <a:xfrm>
              <a:off x="941294" y="6217476"/>
              <a:ext cx="10327341" cy="503999"/>
            </a:xfrm>
            <a:prstGeom prst="roundRect">
              <a:avLst/>
            </a:prstGeom>
            <a:solidFill>
              <a:srgbClr val="18B09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9E49B4E7-3FB2-AA6C-61D5-83ABAA73A71D}"/>
                </a:ext>
              </a:extLst>
            </p:cNvPr>
            <p:cNvSpPr/>
            <p:nvPr userDrawn="1"/>
          </p:nvSpPr>
          <p:spPr>
            <a:xfrm>
              <a:off x="753779" y="6217476"/>
              <a:ext cx="503999" cy="503999"/>
            </a:xfrm>
            <a:prstGeom prst="ellipse">
              <a:avLst/>
            </a:prstGeom>
            <a:solidFill>
              <a:srgbClr val="18B09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22" name="Ovaal 21">
              <a:extLst>
                <a:ext uri="{FF2B5EF4-FFF2-40B4-BE49-F238E27FC236}">
                  <a16:creationId xmlns:a16="http://schemas.microsoft.com/office/drawing/2014/main" id="{4A9BDFA5-B857-0157-8A19-72B6B10A00F2}"/>
                </a:ext>
              </a:extLst>
            </p:cNvPr>
            <p:cNvSpPr/>
            <p:nvPr userDrawn="1"/>
          </p:nvSpPr>
          <p:spPr>
            <a:xfrm>
              <a:off x="10998706" y="6217476"/>
              <a:ext cx="503999" cy="503999"/>
            </a:xfrm>
            <a:prstGeom prst="ellipse">
              <a:avLst/>
            </a:prstGeom>
            <a:solidFill>
              <a:srgbClr val="18B09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2" name="Tijdelijke aanduiding voor afbeelding 31">
            <a:extLst>
              <a:ext uri="{FF2B5EF4-FFF2-40B4-BE49-F238E27FC236}">
                <a16:creationId xmlns:a16="http://schemas.microsoft.com/office/drawing/2014/main" id="{9B845BED-74A0-1D10-4BEC-63B1980FA96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833257" y="661047"/>
            <a:ext cx="7068297" cy="5231318"/>
          </a:xfrm>
          <a:prstGeom prst="roundRect">
            <a:avLst>
              <a:gd name="adj" fmla="val 10609"/>
            </a:avLst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9" name="Tijdelijke aanduiding voor afbeelding 31">
            <a:extLst>
              <a:ext uri="{FF2B5EF4-FFF2-40B4-BE49-F238E27FC236}">
                <a16:creationId xmlns:a16="http://schemas.microsoft.com/office/drawing/2014/main" id="{81C1C63C-DA7D-AEBA-2B89-9944004928E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90447" y="661048"/>
            <a:ext cx="4305938" cy="2485998"/>
          </a:xfrm>
          <a:prstGeom prst="roundRect">
            <a:avLst>
              <a:gd name="adj" fmla="val 20299"/>
            </a:avLst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1" name="Tijdelijke aanduiding voor afbeelding 31">
            <a:extLst>
              <a:ext uri="{FF2B5EF4-FFF2-40B4-BE49-F238E27FC236}">
                <a16:creationId xmlns:a16="http://schemas.microsoft.com/office/drawing/2014/main" id="{B45FD20E-6360-0AF4-BCE0-2A93F3577F2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90446" y="3406367"/>
            <a:ext cx="4305938" cy="2485998"/>
          </a:xfrm>
          <a:prstGeom prst="roundRect">
            <a:avLst>
              <a:gd name="adj" fmla="val 20299"/>
            </a:avLst>
          </a:prstGeo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39416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afbeelding + optionele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E1EEE7A-65F9-49E5-3A6B-0D53564A0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B8DF"/>
                </a:solidFill>
              </a:defRPr>
            </a:lvl1pPr>
          </a:lstStyle>
          <a:p>
            <a:fld id="{E920D804-9F70-704B-AD9E-442B37C00EB5}" type="datetime1">
              <a:rPr lang="nl-NL" smtClean="0"/>
              <a:pPr/>
              <a:t>10-6-2026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DF35F45-715C-2094-CFF3-1D5EBF2B3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B8DF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9D82E36-EC7D-BEDE-BCF6-907538EFE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B8DF"/>
                </a:solidFill>
              </a:defRPr>
            </a:lvl1pPr>
          </a:lstStyle>
          <a:p>
            <a:fld id="{B84F2891-15FE-B749-A280-81F59B9BEEFC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9" name="Tijdelijke aanduiding voor tekst 28">
            <a:extLst>
              <a:ext uri="{FF2B5EF4-FFF2-40B4-BE49-F238E27FC236}">
                <a16:creationId xmlns:a16="http://schemas.microsoft.com/office/drawing/2014/main" id="{14B68138-D970-A88E-EFE0-5000133FA6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734" y="296537"/>
            <a:ext cx="10026556" cy="651462"/>
          </a:xfrm>
        </p:spPr>
        <p:txBody>
          <a:bodyPr>
            <a:noAutofit/>
          </a:bodyPr>
          <a:lstStyle>
            <a:lvl1pPr marL="0" indent="0"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nl-NL" dirty="0"/>
              <a:t>Titel van een pagina met een grote afbeelding</a:t>
            </a:r>
          </a:p>
        </p:txBody>
      </p:sp>
    </p:spTree>
    <p:extLst>
      <p:ext uri="{BB962C8B-B14F-4D97-AF65-F5344CB8AC3E}">
        <p14:creationId xmlns:p14="http://schemas.microsoft.com/office/powerpoint/2010/main" val="1973669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E1EEE7A-65F9-49E5-3A6B-0D53564A0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B8DF"/>
                </a:solidFill>
              </a:defRPr>
            </a:lvl1pPr>
          </a:lstStyle>
          <a:p>
            <a:fld id="{E920D804-9F70-704B-AD9E-442B37C00EB5}" type="datetime1">
              <a:rPr lang="nl-NL" smtClean="0"/>
              <a:pPr/>
              <a:t>10-6-2026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DF35F45-715C-2094-CFF3-1D5EBF2B3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B8DF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9D82E36-EC7D-BEDE-BCF6-907538EFE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B8DF"/>
                </a:solidFill>
              </a:defRPr>
            </a:lvl1pPr>
          </a:lstStyle>
          <a:p>
            <a:fld id="{B84F2891-15FE-B749-A280-81F59B9BEEFC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83051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CAFFD6A0-4B42-CC3A-5D68-B13BCE854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6941"/>
            <a:ext cx="10515600" cy="6349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921A81F-0CBA-A989-9C60-5ECEAEE607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4942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8EC0325-FE45-4684-E0F8-AE08003F48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8611" y="6454163"/>
            <a:ext cx="27432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B8DF"/>
                </a:solidFill>
              </a:defRPr>
            </a:lvl1pPr>
          </a:lstStyle>
          <a:p>
            <a:fld id="{8FB4298B-3646-8741-9929-EB07B8517299}" type="datetime1">
              <a:rPr lang="nl-NL" smtClean="0"/>
              <a:pPr/>
              <a:t>10-6-2026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088AF06-57A6-C1C7-B622-A72BAEC8C0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54163"/>
            <a:ext cx="41148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B8DF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EA0D2C0-4ECE-D678-2355-BA5E07800F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7777" y="6454163"/>
            <a:ext cx="27432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B8DF"/>
                </a:solidFill>
              </a:defRPr>
            </a:lvl1pPr>
          </a:lstStyle>
          <a:p>
            <a:fld id="{B84F2891-15FE-B749-A280-81F59B9BEEFC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52948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  <p:sldLayoutId id="2147483651" r:id="rId5"/>
    <p:sldLayoutId id="2147483664" r:id="rId6"/>
    <p:sldLayoutId id="2147483662" r:id="rId7"/>
    <p:sldLayoutId id="2147483663" r:id="rId8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00225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rgbClr val="00B8DF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rgbClr val="00B8DF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rgbClr val="00B8DF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rgbClr val="00B8DF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rgbClr val="00B8DF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F431FDD0-6D20-C31D-F52D-9C2F332CFE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86747" y="2978150"/>
            <a:ext cx="5203825" cy="901700"/>
          </a:xfrm>
        </p:spPr>
        <p:txBody>
          <a:bodyPr>
            <a:normAutofit fontScale="92500"/>
          </a:bodyPr>
          <a:lstStyle/>
          <a:p>
            <a:r>
              <a:rPr lang="nl-NL" dirty="0"/>
              <a:t>Op weg naar een regiovisie 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5135AE2-2514-24EA-9A18-52BEF4C4F20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86747" y="3726482"/>
            <a:ext cx="5660465" cy="806450"/>
          </a:xfrm>
        </p:spPr>
        <p:txBody>
          <a:bodyPr/>
          <a:lstStyle/>
          <a:p>
            <a:r>
              <a:rPr lang="nl-NL" sz="2000" dirty="0"/>
              <a:t>Sociaal Domein Flevoland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470E883A-4499-F7B7-D2E0-15FCC880FE45}"/>
              </a:ext>
            </a:extLst>
          </p:cNvPr>
          <p:cNvSpPr txBox="1"/>
          <p:nvPr/>
        </p:nvSpPr>
        <p:spPr>
          <a:xfrm>
            <a:off x="2398246" y="5623286"/>
            <a:ext cx="4228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Thematafel 21 mei 2026</a:t>
            </a:r>
          </a:p>
        </p:txBody>
      </p:sp>
    </p:spTree>
    <p:extLst>
      <p:ext uri="{BB962C8B-B14F-4D97-AF65-F5344CB8AC3E}">
        <p14:creationId xmlns:p14="http://schemas.microsoft.com/office/powerpoint/2010/main" val="3409053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C286D-0FB1-0F1D-385C-BC72518CA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320D1D6-B82F-FAED-CFBB-0B9DFBD8A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D804-9F70-704B-AD9E-442B37C00EB5}" type="datetime1">
              <a:rPr lang="nl-NL" smtClean="0"/>
              <a:pPr/>
              <a:t>10-6-2026</a:t>
            </a:fld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3D54A63-DA94-E2E6-EC0E-0142D5EE4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F2891-15FE-B749-A280-81F59B9BEEFC}" type="slidenum">
              <a:rPr lang="nl-NL" smtClean="0"/>
              <a:pPr/>
              <a:t>10</a:t>
            </a:fld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037F800-817E-B339-31BE-17A58F1072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2139" y="536656"/>
            <a:ext cx="10026556" cy="651462"/>
          </a:xfrm>
        </p:spPr>
        <p:txBody>
          <a:bodyPr/>
          <a:lstStyle/>
          <a:p>
            <a:r>
              <a:rPr lang="nl-NL" dirty="0"/>
              <a:t>2. We bevinden ons in een transformatie</a:t>
            </a:r>
          </a:p>
          <a:p>
            <a:endParaRPr lang="nl-NL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9147CDA-C368-DF5A-A212-FF79F3D8851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1064414"/>
            <a:ext cx="10026556" cy="651462"/>
          </a:xfrm>
        </p:spPr>
        <p:txBody>
          <a:bodyPr/>
          <a:lstStyle/>
          <a:p>
            <a:endParaRPr lang="nl-NL" sz="1600" dirty="0"/>
          </a:p>
          <a:p>
            <a:pPr marL="457200" indent="-457200">
              <a:buFont typeface="+mj-lt"/>
              <a:buAutoNum type="arabicPeriod" startAt="3"/>
            </a:pPr>
            <a:endParaRPr lang="nl-NL" sz="1600" dirty="0"/>
          </a:p>
          <a:p>
            <a:pPr marL="457200" indent="-457200">
              <a:buFont typeface="+mj-lt"/>
              <a:buAutoNum type="arabicPeriod" startAt="3"/>
            </a:pPr>
            <a:endParaRPr lang="nl-NL" sz="1600" dirty="0"/>
          </a:p>
          <a:p>
            <a:endParaRPr lang="nl-NL" sz="1600" dirty="0"/>
          </a:p>
          <a:p>
            <a:endParaRPr lang="nl-NL" sz="1600" dirty="0"/>
          </a:p>
          <a:p>
            <a:endParaRPr lang="nl-NL" sz="1600" dirty="0"/>
          </a:p>
          <a:p>
            <a:r>
              <a:rPr lang="nl-NL" sz="1200" i="1" dirty="0"/>
              <a:t>	</a:t>
            </a:r>
          </a:p>
          <a:p>
            <a:endParaRPr lang="nl-NL" sz="1600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BD3E26C3-E9E0-5525-481F-BAC3A33FE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207" y="1169935"/>
            <a:ext cx="6736664" cy="3042168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39DEC750-0D70-6095-69FD-5A1860979ED9}"/>
              </a:ext>
            </a:extLst>
          </p:cNvPr>
          <p:cNvSpPr txBox="1"/>
          <p:nvPr/>
        </p:nvSpPr>
        <p:spPr>
          <a:xfrm>
            <a:off x="1380117" y="4375874"/>
            <a:ext cx="10258760" cy="16197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nl-NL" sz="1400" b="1" dirty="0">
                <a:latin typeface="Arial" panose="020B0604020202020204" pitchFamily="34" charset="0"/>
                <a:cs typeface="Arial" panose="020B0604020202020204" pitchFamily="34" charset="0"/>
              </a:rPr>
              <a:t>Transformeren betekent:</a:t>
            </a:r>
          </a:p>
          <a:p>
            <a:pPr marL="171450" indent="-171450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nl-NL" sz="1400" b="1" dirty="0">
                <a:latin typeface="Arial" panose="020B0604020202020204" pitchFamily="34" charset="0"/>
                <a:cs typeface="Arial" panose="020B0604020202020204" pitchFamily="34" charset="0"/>
              </a:rPr>
              <a:t>Accepteren van onzekerheid </a:t>
            </a: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-  het eindbeeld ontwikkelt zich gaandeweg</a:t>
            </a:r>
          </a:p>
          <a:p>
            <a:pPr marL="171450" indent="-171450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nl-NL" sz="1400" b="1" dirty="0">
                <a:latin typeface="Arial" panose="020B0604020202020204" pitchFamily="34" charset="0"/>
                <a:cs typeface="Arial" panose="020B0604020202020204" pitchFamily="34" charset="0"/>
              </a:rPr>
              <a:t>Adaptief en lerend sturen </a:t>
            </a: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– gebaseerd op richting en principes, met ruimte voor experiment en bijsturing</a:t>
            </a:r>
          </a:p>
          <a:p>
            <a:pPr marL="171450" indent="-171450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nl-NL" sz="1400" b="1" dirty="0">
                <a:latin typeface="Arial" panose="020B0604020202020204" pitchFamily="34" charset="0"/>
                <a:cs typeface="Arial" panose="020B0604020202020204" pitchFamily="34" charset="0"/>
              </a:rPr>
              <a:t>Gezamenlijk eigenaarschap </a:t>
            </a: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– gezamenlijk probleemhouder en mede-eigenaar van oplossingen</a:t>
            </a:r>
          </a:p>
          <a:p>
            <a:pPr marL="171450" indent="-171450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nl-NL" sz="1400" b="1" dirty="0">
                <a:latin typeface="Arial" panose="020B0604020202020204" pitchFamily="34" charset="0"/>
                <a:cs typeface="Arial" panose="020B0604020202020204" pitchFamily="34" charset="0"/>
              </a:rPr>
              <a:t>Fundamenteel vernieuwen </a:t>
            </a: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– doorbreken van bestaande logica, systemen en cultuur</a:t>
            </a:r>
          </a:p>
          <a:p>
            <a:pPr marL="171450" indent="-171450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nl-NL" sz="1400" b="1" dirty="0">
                <a:latin typeface="Arial" panose="020B0604020202020204" pitchFamily="34" charset="0"/>
                <a:cs typeface="Arial" panose="020B0604020202020204" pitchFamily="34" charset="0"/>
              </a:rPr>
              <a:t>Langjarig en open einde </a:t>
            </a: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– een doorlopende beweging zonder vast eindpunt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05FF7529-F704-6617-6369-B6341D210EED}"/>
              </a:ext>
            </a:extLst>
          </p:cNvPr>
          <p:cNvSpPr/>
          <p:nvPr/>
        </p:nvSpPr>
        <p:spPr>
          <a:xfrm>
            <a:off x="957430" y="1169935"/>
            <a:ext cx="7256033" cy="43611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02834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8E89C-DD40-A4C9-9FBB-F187BF097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9408384F-91C1-A32E-C652-8D3E5D93E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D804-9F70-704B-AD9E-442B37C00EB5}" type="datetime1">
              <a:rPr lang="nl-NL" smtClean="0"/>
              <a:pPr/>
              <a:t>10-6-2026</a:t>
            </a:fld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28C7DA7-FC87-54BD-90CA-1EB13CA34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F2891-15FE-B749-A280-81F59B9BEEFC}" type="slidenum">
              <a:rPr lang="nl-NL" smtClean="0"/>
              <a:pPr/>
              <a:t>11</a:t>
            </a:fld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1091C6E-67FE-34E5-FF24-009E8E3EF1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2139" y="536656"/>
            <a:ext cx="10026556" cy="651462"/>
          </a:xfrm>
        </p:spPr>
        <p:txBody>
          <a:bodyPr/>
          <a:lstStyle/>
          <a:p>
            <a:r>
              <a:rPr lang="nl-NL" dirty="0"/>
              <a:t>2. We bevinden ons in een transformatie</a:t>
            </a:r>
          </a:p>
          <a:p>
            <a:endParaRPr lang="nl-NL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43D628B-BCB9-8F31-E2BD-DBE046C446A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1064414"/>
            <a:ext cx="10026556" cy="651462"/>
          </a:xfrm>
        </p:spPr>
        <p:txBody>
          <a:bodyPr/>
          <a:lstStyle/>
          <a:p>
            <a:endParaRPr lang="nl-NL" sz="1600" dirty="0"/>
          </a:p>
          <a:p>
            <a:pPr marL="457200" indent="-457200">
              <a:buFont typeface="+mj-lt"/>
              <a:buAutoNum type="arabicPeriod" startAt="3"/>
            </a:pPr>
            <a:endParaRPr lang="nl-NL" sz="1600" dirty="0"/>
          </a:p>
          <a:p>
            <a:pPr marL="457200" indent="-457200">
              <a:buFont typeface="+mj-lt"/>
              <a:buAutoNum type="arabicPeriod" startAt="3"/>
            </a:pPr>
            <a:endParaRPr lang="nl-NL" sz="1600" dirty="0"/>
          </a:p>
          <a:p>
            <a:endParaRPr lang="nl-NL" sz="1600" dirty="0"/>
          </a:p>
          <a:p>
            <a:endParaRPr lang="nl-NL" sz="1600" dirty="0"/>
          </a:p>
          <a:p>
            <a:endParaRPr lang="nl-NL" sz="1600" dirty="0"/>
          </a:p>
          <a:p>
            <a:r>
              <a:rPr lang="nl-NL" sz="1200" i="1" dirty="0"/>
              <a:t>	</a:t>
            </a:r>
          </a:p>
          <a:p>
            <a:endParaRPr lang="nl-NL" sz="1600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E1741933-6CBE-0FF2-5D7A-BE14CCEC89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207" y="1169935"/>
            <a:ext cx="6736664" cy="3042168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94605DE8-D406-703A-9EB1-FB47BB448DD1}"/>
              </a:ext>
            </a:extLst>
          </p:cNvPr>
          <p:cNvSpPr txBox="1"/>
          <p:nvPr/>
        </p:nvSpPr>
        <p:spPr>
          <a:xfrm>
            <a:off x="1380117" y="4375874"/>
            <a:ext cx="10258760" cy="16197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nl-NL" sz="1400" b="1" dirty="0">
                <a:latin typeface="Arial" panose="020B0604020202020204" pitchFamily="34" charset="0"/>
                <a:cs typeface="Arial" panose="020B0604020202020204" pitchFamily="34" charset="0"/>
              </a:rPr>
              <a:t>Transformeren betekent:</a:t>
            </a:r>
          </a:p>
          <a:p>
            <a:pPr marL="171450" indent="-171450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nl-NL" sz="1400" b="1" dirty="0">
                <a:latin typeface="Arial" panose="020B0604020202020204" pitchFamily="34" charset="0"/>
                <a:cs typeface="Arial" panose="020B0604020202020204" pitchFamily="34" charset="0"/>
              </a:rPr>
              <a:t>Accepteren van onzekerheid </a:t>
            </a: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-  het eindbeeld ontwikkelt zich gaandeweg</a:t>
            </a:r>
          </a:p>
          <a:p>
            <a:pPr marL="171450" indent="-171450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nl-NL" sz="1400" b="1" dirty="0">
                <a:latin typeface="Arial" panose="020B0604020202020204" pitchFamily="34" charset="0"/>
                <a:cs typeface="Arial" panose="020B0604020202020204" pitchFamily="34" charset="0"/>
              </a:rPr>
              <a:t>Adaptief en lerend sturen </a:t>
            </a: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– gebaseerd op richting en principes, met ruimte voor experiment en bijsturing</a:t>
            </a:r>
          </a:p>
          <a:p>
            <a:pPr marL="171450" indent="-171450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nl-NL" sz="1400" b="1" dirty="0">
                <a:latin typeface="Arial" panose="020B0604020202020204" pitchFamily="34" charset="0"/>
                <a:cs typeface="Arial" panose="020B0604020202020204" pitchFamily="34" charset="0"/>
              </a:rPr>
              <a:t>Gezamenlijk eigenaarschap </a:t>
            </a: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– gezamenlijk probleemhouder en mede-eigenaar van oplossingen</a:t>
            </a:r>
          </a:p>
          <a:p>
            <a:pPr marL="171450" indent="-171450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nl-NL" sz="1400" b="1" dirty="0">
                <a:latin typeface="Arial" panose="020B0604020202020204" pitchFamily="34" charset="0"/>
                <a:cs typeface="Arial" panose="020B0604020202020204" pitchFamily="34" charset="0"/>
              </a:rPr>
              <a:t>Fundamenteel vernieuwen </a:t>
            </a: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– doorbreken van bestaande logica, systemen en cultuur</a:t>
            </a:r>
          </a:p>
          <a:p>
            <a:pPr marL="171450" indent="-171450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nl-NL" sz="1400" b="1" dirty="0">
                <a:latin typeface="Arial" panose="020B0604020202020204" pitchFamily="34" charset="0"/>
                <a:cs typeface="Arial" panose="020B0604020202020204" pitchFamily="34" charset="0"/>
              </a:rPr>
              <a:t>Langjarig en open einde </a:t>
            </a: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– een doorlopende beweging zonder vast eindpunt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024A1A54-334A-A3DC-745D-EE81C4065911}"/>
              </a:ext>
            </a:extLst>
          </p:cNvPr>
          <p:cNvSpPr/>
          <p:nvPr/>
        </p:nvSpPr>
        <p:spPr>
          <a:xfrm>
            <a:off x="957430" y="1169935"/>
            <a:ext cx="7256033" cy="43611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E0483D17-14E7-F0A5-6031-A3B42E5C6D15}"/>
              </a:ext>
            </a:extLst>
          </p:cNvPr>
          <p:cNvSpPr txBox="1"/>
          <p:nvPr/>
        </p:nvSpPr>
        <p:spPr>
          <a:xfrm rot="300021">
            <a:off x="2606321" y="1519398"/>
            <a:ext cx="6318192" cy="313932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nl-NL" b="1" dirty="0"/>
              <a:t>Vragen voor het World Café</a:t>
            </a:r>
          </a:p>
          <a:p>
            <a:r>
              <a:rPr lang="nl-NL" b="1" dirty="0"/>
              <a:t>Tafel 2. We bevinden ons in een transformatie</a:t>
            </a:r>
          </a:p>
          <a:p>
            <a:endParaRPr lang="nl-NL" dirty="0"/>
          </a:p>
          <a:p>
            <a:pPr marL="342900" indent="-342900">
              <a:buAutoNum type="arabicPeriod"/>
            </a:pPr>
            <a:r>
              <a:rPr lang="nl-NL" dirty="0"/>
              <a:t>Ben je het ermee eens dat we ons in een transformatie bevinden?</a:t>
            </a:r>
          </a:p>
          <a:p>
            <a:pPr marL="342900" indent="-342900">
              <a:buAutoNum type="arabicPeriod"/>
            </a:pPr>
            <a:r>
              <a:rPr lang="nl-NL" dirty="0"/>
              <a:t>Hoe wordt in jouw eigen organisatie omgegaan met verandering </a:t>
            </a:r>
            <a:r>
              <a:rPr lang="nl-NL" dirty="0" err="1"/>
              <a:t>cq</a:t>
            </a:r>
            <a:r>
              <a:rPr lang="nl-NL" dirty="0"/>
              <a:t> transformatie? </a:t>
            </a:r>
          </a:p>
          <a:p>
            <a:pPr marL="342900" indent="-342900">
              <a:buAutoNum type="arabicPeriod"/>
            </a:pPr>
            <a:r>
              <a:rPr lang="nl-NL" dirty="0"/>
              <a:t>Waar moeten we met elkaar mee stoppen / doorgaan / beginnen om de verandering </a:t>
            </a:r>
            <a:r>
              <a:rPr lang="nl-NL" dirty="0" err="1"/>
              <a:t>cq</a:t>
            </a:r>
            <a:r>
              <a:rPr lang="nl-NL" dirty="0"/>
              <a:t> transformatie te versterken?</a:t>
            </a:r>
          </a:p>
          <a:p>
            <a:pPr marL="342900" indent="-342900">
              <a:buAutoNum type="arabicPeriod"/>
            </a:pPr>
            <a:r>
              <a:rPr lang="nl-NL" dirty="0"/>
              <a:t>Wat zou hiervan moeten landen op de uitvoeringsagenda?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92589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3CA4B-6910-9CCC-BF44-75C4355D8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70FD841-8C04-82B4-C165-3C93A7D50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D804-9F70-704B-AD9E-442B37C00EB5}" type="datetime1">
              <a:rPr lang="nl-NL" smtClean="0"/>
              <a:pPr/>
              <a:t>10-6-2026</a:t>
            </a:fld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322BDF9D-3258-CC98-2087-4BF9C732A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F2891-15FE-B749-A280-81F59B9BEEFC}" type="slidenum">
              <a:rPr lang="nl-NL" smtClean="0"/>
              <a:pPr/>
              <a:t>12</a:t>
            </a:fld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786901B-6E17-7672-9876-D64BFB7DC2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416482"/>
            <a:ext cx="10026556" cy="65146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l-NL" sz="3200" dirty="0"/>
              <a:t>3 + 4. Integraal werken: geen keuze, maar noodzaak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4C17DBFD-C8CC-271A-C284-F15A473BEA6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1121731"/>
            <a:ext cx="10026556" cy="65146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nl-NL" sz="1200" i="1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2000" dirty="0"/>
              <a:t>De inwoner als uitgangspunt </a:t>
            </a:r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</a:pPr>
            <a:r>
              <a:rPr lang="nl-NL" sz="1600" dirty="0"/>
              <a:t>Inwoners passen niet in hokjes, dus: met de inwoner op zoek naar wat in zijn situatie helpt. Wat kan iemand zelf? Wat zijn de mogelijkheden binnen het eigen netwerk? </a:t>
            </a:r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</a:pPr>
            <a:r>
              <a:rPr lang="nl-NL" sz="1600" dirty="0"/>
              <a:t>Belang van het </a:t>
            </a:r>
            <a:r>
              <a:rPr lang="nl-NL" sz="1600" dirty="0" err="1"/>
              <a:t>voorveld</a:t>
            </a:r>
            <a:endParaRPr lang="nl-NL" sz="1600" dirty="0"/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</a:pPr>
            <a:r>
              <a:rPr lang="nl-NL" sz="1600" dirty="0"/>
              <a:t>Belang van </a:t>
            </a:r>
            <a:r>
              <a:rPr lang="nl-NL" sz="1600" dirty="0" err="1"/>
              <a:t>vroegsignalering</a:t>
            </a:r>
            <a:r>
              <a:rPr lang="nl-NL" sz="1600" dirty="0"/>
              <a:t>, preventie en normalisering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l-NL" sz="2000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2000" dirty="0"/>
              <a:t>Stevige Lokale Teams</a:t>
            </a:r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</a:pPr>
            <a:r>
              <a:rPr lang="nl-NL" sz="1600" dirty="0"/>
              <a:t>Dichtbij en laagdrempelig, brede analyse, sterke relatie met sociale en pedagogische basis</a:t>
            </a:r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</a:pPr>
            <a:r>
              <a:rPr lang="nl-NL" sz="1600" dirty="0"/>
              <a:t>Integraal, kijken over de domeinen heen</a:t>
            </a:r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</a:pPr>
            <a:r>
              <a:rPr lang="nl-NL" sz="1600" dirty="0"/>
              <a:t>Met mandaat en oog voor / kennis van (on)veiligheid</a:t>
            </a:r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</a:pPr>
            <a:endParaRPr lang="nl-NL" sz="1600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2000" dirty="0"/>
              <a:t>Regionale zorgvormen en regionale ondersteuningsstructuur </a:t>
            </a:r>
            <a:r>
              <a:rPr lang="nl-NL" sz="2000" b="1" dirty="0"/>
              <a:t>0 – 100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nl-NL" sz="1600" dirty="0"/>
              <a:t>Systeem- en gezinsgericht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nl-NL" sz="1600" dirty="0"/>
              <a:t>Opgavegerichte aanpak 16-27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nl-NL" sz="1600" dirty="0"/>
              <a:t>RET 2.0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nl-NL" sz="1600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2000" dirty="0"/>
              <a:t>Verbinding met ‘aanpalende domeinen’</a:t>
            </a:r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</a:pPr>
            <a:r>
              <a:rPr lang="nl-NL" sz="1600" dirty="0"/>
              <a:t>Gezondheid (IZA/AZWA), wonen, onderwijs, arbeidsmarkt, ….</a:t>
            </a:r>
          </a:p>
          <a:p>
            <a:pPr lvl="1" indent="0">
              <a:lnSpc>
                <a:spcPct val="100000"/>
              </a:lnSpc>
              <a:spcBef>
                <a:spcPts val="0"/>
              </a:spcBef>
              <a:buNone/>
            </a:pPr>
            <a:endParaRPr lang="nl-NL" sz="1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nl-NL" sz="1200" i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nl-NL" sz="1200" i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nl-NL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nl-NL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nl-NL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nl-NL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nl-NL" sz="1200" i="1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438557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DDB03A-D6F6-7019-D774-CEE568F81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7B2D6A8-7881-9FD9-37C5-93767DF29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D804-9F70-704B-AD9E-442B37C00EB5}" type="datetime1">
              <a:rPr lang="nl-NL" smtClean="0"/>
              <a:pPr/>
              <a:t>10-6-2026</a:t>
            </a:fld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C84EA3A9-FD06-A0C3-2124-B85B583C1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F2891-15FE-B749-A280-81F59B9BEEFC}" type="slidenum">
              <a:rPr lang="nl-NL" smtClean="0"/>
              <a:pPr/>
              <a:t>13</a:t>
            </a:fld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5C23614-7FFB-82B8-6FD9-36F7ABC01F4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416482"/>
            <a:ext cx="10026556" cy="65146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l-NL" sz="3200"/>
              <a:t>3 + 4. </a:t>
            </a:r>
            <a:r>
              <a:rPr lang="nl-NL" sz="3200" dirty="0"/>
              <a:t>Integraal werken: geen keuze, maar noodzaak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7756FFA-DD40-7403-3FB3-246721EF119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1121731"/>
            <a:ext cx="10026556" cy="65146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nl-NL" sz="1200" i="1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2000" dirty="0"/>
              <a:t>De inwoner als uitgangspunt </a:t>
            </a:r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</a:pPr>
            <a:r>
              <a:rPr lang="nl-NL" sz="1600" dirty="0"/>
              <a:t>Inwoners passen niet in hokjes, dus: met de inwoner op zoek naar wat in zijn situatie helpt. Wat kan iemand zelf? Wat zijn de mogelijkheden binnen het eigen netwerk? </a:t>
            </a:r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</a:pPr>
            <a:r>
              <a:rPr lang="nl-NL" sz="1600" dirty="0"/>
              <a:t>Belang van het </a:t>
            </a:r>
            <a:r>
              <a:rPr lang="nl-NL" sz="1600" dirty="0" err="1"/>
              <a:t>voorveld</a:t>
            </a:r>
            <a:endParaRPr lang="nl-NL" sz="1600" dirty="0"/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</a:pPr>
            <a:r>
              <a:rPr lang="nl-NL" sz="1600" dirty="0"/>
              <a:t>Belang van </a:t>
            </a:r>
            <a:r>
              <a:rPr lang="nl-NL" sz="1600" dirty="0" err="1"/>
              <a:t>vroegsignalering</a:t>
            </a:r>
            <a:r>
              <a:rPr lang="nl-NL" sz="1600" dirty="0"/>
              <a:t>, preventie en normalisering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l-NL" sz="2000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2000" dirty="0"/>
              <a:t>Stevige Lokale Teams</a:t>
            </a:r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</a:pPr>
            <a:r>
              <a:rPr lang="nl-NL" sz="1600" dirty="0"/>
              <a:t>Dichtbij en laagdrempelig, brede analyse, sterke relatie met sociale en pedagogische basis</a:t>
            </a:r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</a:pPr>
            <a:r>
              <a:rPr lang="nl-NL" sz="1600" dirty="0"/>
              <a:t>Integraal, kijken over de domeinen heen</a:t>
            </a:r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</a:pPr>
            <a:r>
              <a:rPr lang="nl-NL" sz="1600" dirty="0"/>
              <a:t>Met mandaat en oog voor / kennis van (on)veiligheid</a:t>
            </a:r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</a:pPr>
            <a:endParaRPr lang="nl-NL" sz="1600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2000" dirty="0"/>
              <a:t>Regionale zorgvormen en regionale ondersteuningsstructuur </a:t>
            </a:r>
            <a:r>
              <a:rPr lang="nl-NL" sz="2000" b="1" dirty="0"/>
              <a:t>0 – 100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nl-NL" sz="1600" dirty="0"/>
              <a:t>Systeem- en gezinsgericht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nl-NL" sz="1600" dirty="0"/>
              <a:t>Opgavegerichte aanpak 16-27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nl-NL" sz="1600" dirty="0"/>
              <a:t>RET 2.0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nl-NL" sz="1600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2000" dirty="0"/>
              <a:t>Verbinding met ‘aanpalende domeinen’</a:t>
            </a:r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</a:pPr>
            <a:r>
              <a:rPr lang="nl-NL" sz="1600" dirty="0"/>
              <a:t>Gezondheid (IZA/AZWA), wonen, onderwijs, arbeidsmarkt, ….</a:t>
            </a:r>
          </a:p>
          <a:p>
            <a:pPr lvl="1" indent="0">
              <a:lnSpc>
                <a:spcPct val="100000"/>
              </a:lnSpc>
              <a:spcBef>
                <a:spcPts val="0"/>
              </a:spcBef>
              <a:buNone/>
            </a:pPr>
            <a:endParaRPr lang="nl-NL" sz="1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nl-NL" sz="1200" i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nl-NL" sz="1200" i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nl-NL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nl-NL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nl-NL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nl-NL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nl-NL" sz="1200" i="1" dirty="0"/>
          </a:p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402B2150-75E7-8F62-812F-AA24C24EA208}"/>
              </a:ext>
            </a:extLst>
          </p:cNvPr>
          <p:cNvSpPr txBox="1"/>
          <p:nvPr/>
        </p:nvSpPr>
        <p:spPr>
          <a:xfrm rot="21106115">
            <a:off x="1697300" y="977338"/>
            <a:ext cx="6318192" cy="452431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nl-NL" b="1" dirty="0"/>
              <a:t>Vragen voor het World Café</a:t>
            </a:r>
          </a:p>
          <a:p>
            <a:r>
              <a:rPr lang="nl-NL" b="1" dirty="0"/>
              <a:t>Tafel 3. Wat betekent integraal werken als je zorgaanbieder bent?</a:t>
            </a:r>
          </a:p>
          <a:p>
            <a:endParaRPr lang="nl-NL" dirty="0"/>
          </a:p>
          <a:p>
            <a:pPr marL="342900" indent="-342900">
              <a:buAutoNum type="arabicPeriod"/>
            </a:pPr>
            <a:r>
              <a:rPr lang="nl-NL" dirty="0"/>
              <a:t>Op welke manier kijken jullie al met een integrale blik naar onze inwoners?</a:t>
            </a:r>
          </a:p>
          <a:p>
            <a:pPr marL="342900" indent="-342900">
              <a:buAutoNum type="arabicPeriod"/>
            </a:pPr>
            <a:r>
              <a:rPr lang="nl-NL" dirty="0"/>
              <a:t>Wat merk je als zorgaanbieder tot nu toe van de vorming van de Stevige Lokale Teams?</a:t>
            </a:r>
          </a:p>
          <a:p>
            <a:pPr marL="342900" indent="-342900">
              <a:buAutoNum type="arabicPeriod"/>
            </a:pPr>
            <a:r>
              <a:rPr lang="nl-NL" dirty="0"/>
              <a:t>Wat heb je nodig om hier zo goed mogelijk op aan te kunnen sluiten?</a:t>
            </a:r>
          </a:p>
          <a:p>
            <a:pPr marL="342900" indent="-342900">
              <a:buAutoNum type="arabicPeriod"/>
            </a:pPr>
            <a:r>
              <a:rPr lang="nl-NL" dirty="0"/>
              <a:t>Hoe zouden we op regionaal niveau de verbinding tussen de domeinen Jeugd – </a:t>
            </a:r>
            <a:r>
              <a:rPr lang="nl-NL" dirty="0" err="1"/>
              <a:t>Wmo</a:t>
            </a:r>
            <a:r>
              <a:rPr lang="nl-NL" dirty="0"/>
              <a:t> – Zorg &amp; Veiligheid kunnen versterken?</a:t>
            </a:r>
          </a:p>
          <a:p>
            <a:pPr marL="342900" indent="-342900">
              <a:buAutoNum type="arabicPeriod"/>
            </a:pPr>
            <a:r>
              <a:rPr lang="nl-NL" dirty="0"/>
              <a:t>Wat zou er met betrekking tot integraal werken moeten landen op de uitvoeringsagenda?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689476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882DFC-A05A-3C8F-838F-E61B4BBFF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EF73660-7B9B-BAC3-AB30-22C169F97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D804-9F70-704B-AD9E-442B37C00EB5}" type="datetime1">
              <a:rPr lang="nl-NL" smtClean="0"/>
              <a:pPr/>
              <a:t>10-6-2026</a:t>
            </a:fld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7D6D44A5-A319-E810-D679-EA8DC1B61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F2891-15FE-B749-A280-81F59B9BEEFC}" type="slidenum">
              <a:rPr lang="nl-NL" smtClean="0"/>
              <a:pPr/>
              <a:t>14</a:t>
            </a:fld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173356D-0CE1-BDD8-4207-77C64A84FA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416482"/>
            <a:ext cx="10026556" cy="65146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l-NL" sz="3200" dirty="0"/>
              <a:t>3 + 4. Integraal werken: geen keuze, maar noodzaak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4976203E-36B3-16EF-F250-F2156A30C33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1121731"/>
            <a:ext cx="10026556" cy="65146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nl-NL" sz="1200" i="1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2000" dirty="0"/>
              <a:t>De inwoner als uitgangspunt </a:t>
            </a:r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</a:pPr>
            <a:r>
              <a:rPr lang="nl-NL" sz="1600" dirty="0"/>
              <a:t>Inwoners passen niet in hokjes, dus: met de inwoner op zoek naar wat in zijn situatie helpt. Wat kan iemand zelf? Wat zijn de mogelijkheden binnen het eigen netwerk? </a:t>
            </a:r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</a:pPr>
            <a:r>
              <a:rPr lang="nl-NL" sz="1600" dirty="0"/>
              <a:t>Belang van het </a:t>
            </a:r>
            <a:r>
              <a:rPr lang="nl-NL" sz="1600" dirty="0" err="1"/>
              <a:t>voorveld</a:t>
            </a:r>
            <a:endParaRPr lang="nl-NL" sz="1600" dirty="0"/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</a:pPr>
            <a:r>
              <a:rPr lang="nl-NL" sz="1600" dirty="0"/>
              <a:t>Belang van </a:t>
            </a:r>
            <a:r>
              <a:rPr lang="nl-NL" sz="1600" dirty="0" err="1"/>
              <a:t>vroegsignalering</a:t>
            </a:r>
            <a:r>
              <a:rPr lang="nl-NL" sz="1600" dirty="0"/>
              <a:t>, preventie en normalisering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l-NL" sz="2000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2000" dirty="0"/>
              <a:t>Stevige Lokale Teams</a:t>
            </a:r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</a:pPr>
            <a:r>
              <a:rPr lang="nl-NL" sz="1600" dirty="0"/>
              <a:t>Dichtbij en laagdrempelig, brede analyse, sterke relatie met sociale en pedagogische basis</a:t>
            </a:r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</a:pPr>
            <a:r>
              <a:rPr lang="nl-NL" sz="1600" dirty="0"/>
              <a:t>Integraal, kijken over de domeinen heen</a:t>
            </a:r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</a:pPr>
            <a:r>
              <a:rPr lang="nl-NL" sz="1600" dirty="0"/>
              <a:t>Met mandaat en oog voor / kennis van (on)veiligheid</a:t>
            </a:r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</a:pPr>
            <a:endParaRPr lang="nl-NL" sz="1600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2000" dirty="0"/>
              <a:t>Regionale zorgvormen en regionale ondersteuningsstructuur </a:t>
            </a:r>
            <a:r>
              <a:rPr lang="nl-NL" sz="2000" b="1" dirty="0"/>
              <a:t>0 – 100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nl-NL" sz="1600" dirty="0"/>
              <a:t>Systeem- en gezinsgericht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nl-NL" sz="1600" dirty="0"/>
              <a:t>Opgavegerichte aanpak 16-27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nl-NL" sz="1600" dirty="0"/>
              <a:t>RET 2.0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nl-NL" sz="1600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2000" dirty="0"/>
              <a:t>Verbinding met ‘aanpalende domeinen’</a:t>
            </a:r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</a:pPr>
            <a:r>
              <a:rPr lang="nl-NL" sz="1600" dirty="0"/>
              <a:t>Gezondheid (IZA/AZWA), wonen, onderwijs, arbeidsmarkt, ….</a:t>
            </a:r>
          </a:p>
          <a:p>
            <a:pPr lvl="1" indent="0">
              <a:lnSpc>
                <a:spcPct val="100000"/>
              </a:lnSpc>
              <a:spcBef>
                <a:spcPts val="0"/>
              </a:spcBef>
              <a:buNone/>
            </a:pPr>
            <a:endParaRPr lang="nl-NL" sz="1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nl-NL" sz="1200" i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nl-NL" sz="1200" i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nl-NL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nl-NL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nl-NL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nl-NL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nl-NL" sz="1200" i="1" dirty="0"/>
          </a:p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303DB300-DEE3-5EB4-B8B4-F7D7F7561BED}"/>
              </a:ext>
            </a:extLst>
          </p:cNvPr>
          <p:cNvSpPr txBox="1"/>
          <p:nvPr/>
        </p:nvSpPr>
        <p:spPr>
          <a:xfrm>
            <a:off x="2181394" y="1374021"/>
            <a:ext cx="6318192" cy="369331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nl-NL" b="1" dirty="0"/>
              <a:t>Vragen voor het World Café</a:t>
            </a:r>
          </a:p>
          <a:p>
            <a:r>
              <a:rPr lang="nl-NL" b="1" dirty="0"/>
              <a:t>Tafel 4. Verbinden met aanpalende domeinen</a:t>
            </a:r>
          </a:p>
          <a:p>
            <a:endParaRPr lang="nl-NL" dirty="0"/>
          </a:p>
          <a:p>
            <a:pPr marL="342900" indent="-342900">
              <a:buAutoNum type="arabicPeriod"/>
            </a:pPr>
            <a:r>
              <a:rPr lang="nl-NL" dirty="0"/>
              <a:t>Wat zijn de belangrijkste domeinen waarmee we – op regionaal niveau - vanuit de Jeugd- en volwassenenzorg moeten verbinden?</a:t>
            </a:r>
          </a:p>
          <a:p>
            <a:pPr marL="342900" indent="-342900">
              <a:buAutoNum type="arabicPeriod"/>
            </a:pPr>
            <a:r>
              <a:rPr lang="nl-NL" dirty="0"/>
              <a:t>Wat zijn de meest urgente thema’s in de verbinding met deze domeinen?</a:t>
            </a:r>
          </a:p>
          <a:p>
            <a:pPr marL="342900" indent="-342900">
              <a:buAutoNum type="arabicPeriod"/>
            </a:pPr>
            <a:r>
              <a:rPr lang="nl-NL" dirty="0"/>
              <a:t>Welke verbindingen hebben jullie als zorgpartners al met deze domeinen? Of zou je moeten/willen hebben?</a:t>
            </a:r>
          </a:p>
          <a:p>
            <a:pPr marL="342900" indent="-342900">
              <a:buAutoNum type="arabicPeriod"/>
            </a:pPr>
            <a:r>
              <a:rPr lang="nl-NL" dirty="0"/>
              <a:t>Wat zou er absoluut moeten landen op de uitvoeringsagenda bij de regiovisie?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295379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06E49-EE04-53FC-F04B-680BA9E96A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7AE1D81-0A67-12E8-D4EC-B4FB07D72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D804-9F70-704B-AD9E-442B37C00EB5}" type="datetime1">
              <a:rPr lang="nl-NL" smtClean="0"/>
              <a:pPr/>
              <a:t>10-6-2026</a:t>
            </a:fld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B66B5258-01B2-9AC4-6289-A5DE022BB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F2891-15FE-B749-A280-81F59B9BEEFC}" type="slidenum">
              <a:rPr lang="nl-NL" smtClean="0"/>
              <a:pPr/>
              <a:t>15</a:t>
            </a:fld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B360AD3-CE95-987A-6A08-D59123E222B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2821" y="317018"/>
            <a:ext cx="10026556" cy="651462"/>
          </a:xfrm>
        </p:spPr>
        <p:txBody>
          <a:bodyPr/>
          <a:lstStyle/>
          <a:p>
            <a:r>
              <a:rPr lang="nl-NL" sz="3200" dirty="0"/>
              <a:t>5. Niet altijd een antwoord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BC26334F-0993-A985-7BE1-E3A6B739D38E}"/>
              </a:ext>
            </a:extLst>
          </p:cNvPr>
          <p:cNvSpPr txBox="1"/>
          <p:nvPr/>
        </p:nvSpPr>
        <p:spPr>
          <a:xfrm>
            <a:off x="669234" y="1060676"/>
            <a:ext cx="1097396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i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/>
              <a:t>Niet elke inwoner past in het systeem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1600" dirty="0"/>
              <a:t>Als overheid voelen we ons verantwoordelijk om ook inwoners die buiten beeld (dreigen te) raken zo goed mogelijk te ondersteunen: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nl-NL" sz="1600" dirty="0"/>
              <a:t>Samenwerking in de zorg- en veiligheidsketen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nl-NL" sz="1600" dirty="0"/>
              <a:t>Passende aanpak voor ‘zorgwekkende </a:t>
            </a:r>
            <a:r>
              <a:rPr lang="nl-NL" sz="1600" dirty="0" err="1"/>
              <a:t>zorgmijders</a:t>
            </a:r>
            <a:r>
              <a:rPr lang="nl-NL" sz="1600" dirty="0"/>
              <a:t>’ van 0 – 100 via o.m. Regionaal Meldpunt Vangnet &amp; Advies, Bemoeizorg en Verslavingszorg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nl-NL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/>
              <a:t>Maar: dit vraagt ook om realisme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nl-NL" sz="1600" dirty="0"/>
              <a:t>Niet alle problematiek is oplosbaar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nl-NL" sz="1600" dirty="0"/>
              <a:t>Niet elke melding leidt tot een interventie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nl-NL" sz="1600" dirty="0"/>
              <a:t>Dit vraagt om dialoog en criteria</a:t>
            </a:r>
          </a:p>
          <a:p>
            <a:pPr lvl="1"/>
            <a:endParaRPr lang="nl-NL" sz="1600" dirty="0"/>
          </a:p>
          <a:p>
            <a:endParaRPr lang="nl-NL" sz="1200" i="1" dirty="0"/>
          </a:p>
        </p:txBody>
      </p:sp>
    </p:spTree>
    <p:extLst>
      <p:ext uri="{BB962C8B-B14F-4D97-AF65-F5344CB8AC3E}">
        <p14:creationId xmlns:p14="http://schemas.microsoft.com/office/powerpoint/2010/main" val="11652712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FD438-3ED2-3E43-2FA7-F55E55350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6321D00-AAB7-4A13-9058-54B0D25FB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D804-9F70-704B-AD9E-442B37C00EB5}" type="datetime1">
              <a:rPr lang="nl-NL" smtClean="0"/>
              <a:pPr/>
              <a:t>10-6-2026</a:t>
            </a:fld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BFD1F1AB-45B8-4723-DDB1-647386E4A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F2891-15FE-B749-A280-81F59B9BEEFC}" type="slidenum">
              <a:rPr lang="nl-NL" smtClean="0"/>
              <a:pPr/>
              <a:t>16</a:t>
            </a:fld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4436C08-2CF3-0357-B9AD-A2ABF5FDCD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2821" y="317018"/>
            <a:ext cx="10026556" cy="651462"/>
          </a:xfrm>
        </p:spPr>
        <p:txBody>
          <a:bodyPr/>
          <a:lstStyle/>
          <a:p>
            <a:r>
              <a:rPr lang="nl-NL" sz="3200" dirty="0"/>
              <a:t>5. Niet altijd een antwoord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B137FFFA-B869-3AE9-672F-CCBB1949A4CF}"/>
              </a:ext>
            </a:extLst>
          </p:cNvPr>
          <p:cNvSpPr txBox="1"/>
          <p:nvPr/>
        </p:nvSpPr>
        <p:spPr>
          <a:xfrm>
            <a:off x="669234" y="1060676"/>
            <a:ext cx="1097396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i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/>
              <a:t>Niet elke inwoner past in het systeem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1600" dirty="0"/>
              <a:t>Als overheid voelen we ons verantwoordelijk om ook inwoners die buiten beeld (dreigen te) raken zo goed mogelijk te ondersteunen: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nl-NL" sz="1600" dirty="0"/>
              <a:t>Samenwerking in de zorg- en veiligheidsketen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nl-NL" sz="1600" dirty="0"/>
              <a:t>Passende aanpak voor ‘zorgwekkende </a:t>
            </a:r>
            <a:r>
              <a:rPr lang="nl-NL" sz="1600" dirty="0" err="1"/>
              <a:t>zorgmijders</a:t>
            </a:r>
            <a:r>
              <a:rPr lang="nl-NL" sz="1600" dirty="0"/>
              <a:t>’ van 0 – 100 via o.m. Regionaal Meldpunt Vangnet &amp; Advies, Bemoeizorg en Verslavingszorg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nl-NL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/>
              <a:t>Maar: dit vraagt ook om realisme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nl-NL" sz="1600" dirty="0"/>
              <a:t>Niet alle problematiek is oplosbaar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nl-NL" sz="1600" dirty="0"/>
              <a:t>Niet elke melding leidt tot een interventie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nl-NL" sz="1600" dirty="0"/>
              <a:t>Dit vraagt om dialoog en criteria</a:t>
            </a:r>
          </a:p>
          <a:p>
            <a:pPr lvl="1"/>
            <a:endParaRPr lang="nl-NL" sz="1600" dirty="0"/>
          </a:p>
          <a:p>
            <a:endParaRPr lang="nl-NL" sz="1200" i="1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3B787FEA-A22C-E584-59BC-F3374C2910E5}"/>
              </a:ext>
            </a:extLst>
          </p:cNvPr>
          <p:cNvSpPr txBox="1"/>
          <p:nvPr/>
        </p:nvSpPr>
        <p:spPr>
          <a:xfrm rot="329251">
            <a:off x="2584805" y="2164585"/>
            <a:ext cx="6318192" cy="286232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nl-NL" b="1" dirty="0"/>
              <a:t>Vragen voor het World Café</a:t>
            </a:r>
          </a:p>
          <a:p>
            <a:r>
              <a:rPr lang="nl-NL" b="1" dirty="0"/>
              <a:t>Tafel 5. Niet altijd een antwoord</a:t>
            </a:r>
          </a:p>
          <a:p>
            <a:endParaRPr lang="nl-NL" dirty="0"/>
          </a:p>
          <a:p>
            <a:pPr marL="342900" indent="-342900">
              <a:buAutoNum type="arabicPeriod"/>
            </a:pPr>
            <a:r>
              <a:rPr lang="nl-NL" dirty="0"/>
              <a:t>Vind je ‘niet altijd een antwoord’ acceptabel?</a:t>
            </a:r>
          </a:p>
          <a:p>
            <a:pPr marL="342900" indent="-342900">
              <a:buAutoNum type="arabicPeriod"/>
            </a:pPr>
            <a:r>
              <a:rPr lang="nl-NL" dirty="0"/>
              <a:t>Wat betekent het, als we dit expliciet maken? </a:t>
            </a:r>
          </a:p>
          <a:p>
            <a:pPr marL="342900" indent="-342900">
              <a:buAutoNum type="arabicPeriod"/>
            </a:pPr>
            <a:r>
              <a:rPr lang="nl-NL" dirty="0"/>
              <a:t>Welke randvoorwaarden gelden er bij ‘niet altijd een antwoord’?</a:t>
            </a:r>
          </a:p>
          <a:p>
            <a:pPr marL="342900" indent="-342900">
              <a:buAutoNum type="arabicPeriod"/>
            </a:pPr>
            <a:r>
              <a:rPr lang="nl-NL" dirty="0"/>
              <a:t>Wat zou er moeten landen op de uitvoeringsagenda bij de regiovisie?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298309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7ED2CEF-2D1D-E42B-624F-D86A342F8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D804-9F70-704B-AD9E-442B37C00EB5}" type="datetime1">
              <a:rPr lang="nl-NL" smtClean="0"/>
              <a:pPr/>
              <a:t>10-6-2026</a:t>
            </a:fld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E4898E2F-4592-2713-D3D1-1A5C896A0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F2891-15FE-B749-A280-81F59B9BEEFC}" type="slidenum">
              <a:rPr lang="nl-NL" smtClean="0"/>
              <a:pPr/>
              <a:t>17</a:t>
            </a:fld>
            <a:endParaRPr lang="nl-NL" dirty="0"/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5A13862D-7AA3-5B8C-188D-164768ABD8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73719" y="271767"/>
            <a:ext cx="10026556" cy="651462"/>
          </a:xfrm>
        </p:spPr>
        <p:txBody>
          <a:bodyPr/>
          <a:lstStyle/>
          <a:p>
            <a:r>
              <a:rPr lang="nl-NL" dirty="0"/>
              <a:t>6. Hoe houden we de zorg beheersbaar?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858B0705-2C1B-5CA9-59E2-0C5A24140C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391" y="1167204"/>
            <a:ext cx="2300680" cy="1533412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E41E88F0-D67D-FF35-F410-B741B8332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4180" y="1102489"/>
            <a:ext cx="2263597" cy="1458109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544289E2-BFF4-C41C-ADCE-533D7472AE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1594" y="4462390"/>
            <a:ext cx="2748690" cy="1458109"/>
          </a:xfrm>
          <a:prstGeom prst="rect">
            <a:avLst/>
          </a:prstGeom>
        </p:spPr>
      </p:pic>
      <p:sp>
        <p:nvSpPr>
          <p:cNvPr id="17" name="Pijl: omhoog 16">
            <a:extLst>
              <a:ext uri="{FF2B5EF4-FFF2-40B4-BE49-F238E27FC236}">
                <a16:creationId xmlns:a16="http://schemas.microsoft.com/office/drawing/2014/main" id="{53D5DCE2-902B-FB94-0F4A-FBBD26CEDCA2}"/>
              </a:ext>
            </a:extLst>
          </p:cNvPr>
          <p:cNvSpPr/>
          <p:nvPr/>
        </p:nvSpPr>
        <p:spPr>
          <a:xfrm rot="3775226">
            <a:off x="5982333" y="1975335"/>
            <a:ext cx="484632" cy="1691726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Pijl: omhoog 17">
            <a:extLst>
              <a:ext uri="{FF2B5EF4-FFF2-40B4-BE49-F238E27FC236}">
                <a16:creationId xmlns:a16="http://schemas.microsoft.com/office/drawing/2014/main" id="{3AA1250B-665C-9544-F2B2-DB3056A3927F}"/>
              </a:ext>
            </a:extLst>
          </p:cNvPr>
          <p:cNvSpPr/>
          <p:nvPr/>
        </p:nvSpPr>
        <p:spPr>
          <a:xfrm rot="17703429">
            <a:off x="4320042" y="1937267"/>
            <a:ext cx="484632" cy="1768334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Pijl: omhoog 18">
            <a:extLst>
              <a:ext uri="{FF2B5EF4-FFF2-40B4-BE49-F238E27FC236}">
                <a16:creationId xmlns:a16="http://schemas.microsoft.com/office/drawing/2014/main" id="{E1B5174D-F913-FEDE-D607-252BF7A16E5C}"/>
              </a:ext>
            </a:extLst>
          </p:cNvPr>
          <p:cNvSpPr/>
          <p:nvPr/>
        </p:nvSpPr>
        <p:spPr>
          <a:xfrm rot="10800000">
            <a:off x="5180310" y="3082065"/>
            <a:ext cx="484632" cy="1337223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38EB310E-3ABA-6C66-A097-BF433FC43E1D}"/>
              </a:ext>
            </a:extLst>
          </p:cNvPr>
          <p:cNvSpPr txBox="1"/>
          <p:nvPr/>
        </p:nvSpPr>
        <p:spPr>
          <a:xfrm>
            <a:off x="1785875" y="2700616"/>
            <a:ext cx="992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Kwaliteit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52C51D52-8443-D682-E846-D1C3D5A9D009}"/>
              </a:ext>
            </a:extLst>
          </p:cNvPr>
          <p:cNvSpPr txBox="1"/>
          <p:nvPr/>
        </p:nvSpPr>
        <p:spPr>
          <a:xfrm>
            <a:off x="7654066" y="2560598"/>
            <a:ext cx="959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Toegang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CF8C9B77-29F3-2296-26E4-C08A4CBBE3A4}"/>
              </a:ext>
            </a:extLst>
          </p:cNvPr>
          <p:cNvSpPr txBox="1"/>
          <p:nvPr/>
        </p:nvSpPr>
        <p:spPr>
          <a:xfrm>
            <a:off x="5011903" y="5920499"/>
            <a:ext cx="821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Kosten</a:t>
            </a:r>
          </a:p>
        </p:txBody>
      </p:sp>
    </p:spTree>
    <p:extLst>
      <p:ext uri="{BB962C8B-B14F-4D97-AF65-F5344CB8AC3E}">
        <p14:creationId xmlns:p14="http://schemas.microsoft.com/office/powerpoint/2010/main" val="26405999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C5B8B-130C-6AFC-4B5D-065F0B3D3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34A8EE3-01CB-DC87-30CE-5285ACC29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D804-9F70-704B-AD9E-442B37C00EB5}" type="datetime1">
              <a:rPr lang="nl-NL" smtClean="0"/>
              <a:pPr/>
              <a:t>10-6-2026</a:t>
            </a:fld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B02D8842-5D75-8C29-1991-657FD04A9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F2891-15FE-B749-A280-81F59B9BEEFC}" type="slidenum">
              <a:rPr lang="nl-NL" smtClean="0"/>
              <a:pPr/>
              <a:t>18</a:t>
            </a:fld>
            <a:endParaRPr lang="nl-NL" dirty="0"/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53D2CAFD-C249-D911-DD16-4E0A6B8400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73719" y="271767"/>
            <a:ext cx="10026556" cy="651462"/>
          </a:xfrm>
        </p:spPr>
        <p:txBody>
          <a:bodyPr/>
          <a:lstStyle/>
          <a:p>
            <a:r>
              <a:rPr lang="nl-NL" dirty="0"/>
              <a:t>5. Hoe houden we de zorg beheersbaar?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1B9214CF-C7DC-6975-9BDE-E0364C4EB1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391" y="1167204"/>
            <a:ext cx="2300680" cy="1533412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92055B45-C831-C4F3-99EC-B93D86F0EF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4180" y="1102489"/>
            <a:ext cx="2263597" cy="1458109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3AF0F351-9B08-D729-5551-2A257DDD26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1594" y="4462390"/>
            <a:ext cx="2748690" cy="1458109"/>
          </a:xfrm>
          <a:prstGeom prst="rect">
            <a:avLst/>
          </a:prstGeom>
        </p:spPr>
      </p:pic>
      <p:sp>
        <p:nvSpPr>
          <p:cNvPr id="17" name="Pijl: omhoog 16">
            <a:extLst>
              <a:ext uri="{FF2B5EF4-FFF2-40B4-BE49-F238E27FC236}">
                <a16:creationId xmlns:a16="http://schemas.microsoft.com/office/drawing/2014/main" id="{7245F7AE-9E1F-66F2-4FF4-8FCBBB908A7E}"/>
              </a:ext>
            </a:extLst>
          </p:cNvPr>
          <p:cNvSpPr/>
          <p:nvPr/>
        </p:nvSpPr>
        <p:spPr>
          <a:xfrm rot="3775226">
            <a:off x="5982333" y="1975335"/>
            <a:ext cx="484632" cy="1691726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Pijl: omhoog 17">
            <a:extLst>
              <a:ext uri="{FF2B5EF4-FFF2-40B4-BE49-F238E27FC236}">
                <a16:creationId xmlns:a16="http://schemas.microsoft.com/office/drawing/2014/main" id="{49E72BDA-E5D3-BDC3-E101-0DF986D36F08}"/>
              </a:ext>
            </a:extLst>
          </p:cNvPr>
          <p:cNvSpPr/>
          <p:nvPr/>
        </p:nvSpPr>
        <p:spPr>
          <a:xfrm rot="17703429">
            <a:off x="4320042" y="1937267"/>
            <a:ext cx="484632" cy="1768334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Pijl: omhoog 18">
            <a:extLst>
              <a:ext uri="{FF2B5EF4-FFF2-40B4-BE49-F238E27FC236}">
                <a16:creationId xmlns:a16="http://schemas.microsoft.com/office/drawing/2014/main" id="{A1DD003B-1483-AE4B-4816-C4EB61BC1A10}"/>
              </a:ext>
            </a:extLst>
          </p:cNvPr>
          <p:cNvSpPr/>
          <p:nvPr/>
        </p:nvSpPr>
        <p:spPr>
          <a:xfrm rot="10800000">
            <a:off x="5180310" y="3082065"/>
            <a:ext cx="484632" cy="1337223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F7260F35-CA59-F9C6-CF18-6A6978493B8A}"/>
              </a:ext>
            </a:extLst>
          </p:cNvPr>
          <p:cNvSpPr txBox="1"/>
          <p:nvPr/>
        </p:nvSpPr>
        <p:spPr>
          <a:xfrm>
            <a:off x="1785875" y="2700616"/>
            <a:ext cx="992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Kwaliteit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77B63F91-62FB-304C-4C39-5A679876ED2A}"/>
              </a:ext>
            </a:extLst>
          </p:cNvPr>
          <p:cNvSpPr txBox="1"/>
          <p:nvPr/>
        </p:nvSpPr>
        <p:spPr>
          <a:xfrm>
            <a:off x="7654066" y="2560598"/>
            <a:ext cx="959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Toegang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C52F0684-0012-85D0-D4A6-733175D35916}"/>
              </a:ext>
            </a:extLst>
          </p:cNvPr>
          <p:cNvSpPr txBox="1"/>
          <p:nvPr/>
        </p:nvSpPr>
        <p:spPr>
          <a:xfrm>
            <a:off x="5011903" y="5920499"/>
            <a:ext cx="821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Kosten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CBA9A13F-CE13-CC45-4BD7-027E219FC905}"/>
              </a:ext>
            </a:extLst>
          </p:cNvPr>
          <p:cNvSpPr txBox="1"/>
          <p:nvPr/>
        </p:nvSpPr>
        <p:spPr>
          <a:xfrm rot="21196946">
            <a:off x="2181394" y="1097026"/>
            <a:ext cx="6318192" cy="39703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nl-NL" b="1" dirty="0"/>
              <a:t>Vragen voor het World Café</a:t>
            </a:r>
          </a:p>
          <a:p>
            <a:r>
              <a:rPr lang="nl-NL" b="1" dirty="0"/>
              <a:t>Tafel 6. Hoe houden we de zorg beheersbaar?</a:t>
            </a:r>
          </a:p>
          <a:p>
            <a:endParaRPr lang="nl-NL" dirty="0"/>
          </a:p>
          <a:p>
            <a:pPr marL="342900" indent="-342900">
              <a:buAutoNum type="arabicPeriod"/>
            </a:pPr>
            <a:r>
              <a:rPr lang="nl-NL" dirty="0"/>
              <a:t>(Hoe) speelt het dilemma kwaliteit – toegang – kosten een rol in jouw organisatie en misschien ook in je dagelijkse werk?</a:t>
            </a:r>
          </a:p>
          <a:p>
            <a:pPr marL="342900" indent="-342900">
              <a:buAutoNum type="arabicPeriod"/>
            </a:pPr>
            <a:r>
              <a:rPr lang="nl-NL" dirty="0"/>
              <a:t>Aan welke knoppen kun je draaien en wat vind je daarin acceptabel, bijvoorbeeld: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nl-NL" dirty="0"/>
              <a:t>‘de beste zorg’ versus ‘goed is goed genoeg’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nl-NL" dirty="0"/>
              <a:t>terughoudender met specialistische zorg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nl-NL" dirty="0"/>
              <a:t>meer groeps- en minder individuele interventies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nl-NL" dirty="0"/>
              <a:t>gebruik van </a:t>
            </a:r>
            <a:r>
              <a:rPr lang="nl-NL" dirty="0" err="1"/>
              <a:t>e-health</a:t>
            </a:r>
            <a:endParaRPr lang="nl-NL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nl-NL" dirty="0"/>
              <a:t>….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/>
              <a:t>Wat doen jullie als zorgaanbieders al op deze terreinen?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/>
              <a:t>Wat zou er op de uitvoeringsagenda moeten landen? </a:t>
            </a:r>
          </a:p>
        </p:txBody>
      </p:sp>
    </p:spTree>
    <p:extLst>
      <p:ext uri="{BB962C8B-B14F-4D97-AF65-F5344CB8AC3E}">
        <p14:creationId xmlns:p14="http://schemas.microsoft.com/office/powerpoint/2010/main" val="160298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0836D94-35E1-375D-4D02-D87C30228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D804-9F70-704B-AD9E-442B37C00EB5}" type="datetime1">
              <a:rPr lang="nl-NL" smtClean="0"/>
              <a:pPr/>
              <a:t>10-6-2026</a:t>
            </a:fld>
            <a:endParaRPr lang="nl-NL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3F7798DC-26A5-236C-91D8-5C7E0FA99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F2891-15FE-B749-A280-81F59B9BEEFC}" type="slidenum">
              <a:rPr lang="nl-NL" smtClean="0"/>
              <a:pPr/>
              <a:t>2</a:t>
            </a:fld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9C249EA-E25B-06A3-81E4-E8CCFBB070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2064" y="220464"/>
            <a:ext cx="10026556" cy="651462"/>
          </a:xfrm>
        </p:spPr>
        <p:txBody>
          <a:bodyPr/>
          <a:lstStyle/>
          <a:p>
            <a:r>
              <a:rPr lang="nl-NL"/>
              <a:t>Regiovisie Sociaal Domein Flevoland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ECD3FF6-1FA3-AB74-11F5-AAAF63D9436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22064" y="1017154"/>
            <a:ext cx="10026556" cy="65146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600" dirty="0"/>
              <a:t>Hervormingsagenda Jeugd / Wet Verbetering Beschikbaarheid Jeugdhulp (</a:t>
            </a:r>
            <a:r>
              <a:rPr lang="nl-NL" sz="1600" dirty="0" err="1"/>
              <a:t>WvBJ</a:t>
            </a:r>
            <a:r>
              <a:rPr lang="nl-NL" sz="1600" dirty="0"/>
              <a:t>): </a:t>
            </a:r>
          </a:p>
          <a:p>
            <a:pPr marL="1028700" lvl="1" indent="-342900"/>
            <a:r>
              <a:rPr lang="nl-NL" sz="1400" dirty="0"/>
              <a:t>nieuwe GR per 1 januari 2027 </a:t>
            </a:r>
          </a:p>
          <a:p>
            <a:pPr marL="1028700" lvl="1" indent="-342900"/>
            <a:r>
              <a:rPr lang="nl-NL" sz="1400" dirty="0"/>
              <a:t>bijbehorend dient elke regio te beschikken over een regiovisie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600" dirty="0"/>
              <a:t>In Flevoland werken we aan een integrale visie (0-100) die de bestaande regionale visies Jeugd, </a:t>
            </a:r>
            <a:r>
              <a:rPr lang="nl-NL" sz="1600" dirty="0" err="1"/>
              <a:t>Wmo</a:t>
            </a:r>
            <a:r>
              <a:rPr lang="nl-NL" sz="1600" dirty="0"/>
              <a:t> en Zorg &amp; Veiligheid (Huiselijk Geweld &amp; Kindermishandeling) gaat vervangen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600" dirty="0"/>
              <a:t>Regionale visie, die aansluit op de lokale visies van de regiogemeenten (en </a:t>
            </a:r>
            <a:r>
              <a:rPr lang="nl-NL" sz="1600" dirty="0" err="1"/>
              <a:t>vice</a:t>
            </a:r>
            <a:r>
              <a:rPr lang="nl-NL" sz="1600" dirty="0"/>
              <a:t> versa)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600" dirty="0"/>
              <a:t>Vast te stellen door de vijf gemeenteraden (Q4 – 2026)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600" dirty="0"/>
              <a:t>‘Levend en wendbaar’:</a:t>
            </a:r>
          </a:p>
          <a:p>
            <a:pPr marL="1028700" lvl="1" indent="-342900"/>
            <a:r>
              <a:rPr lang="nl-NL" sz="1400" dirty="0"/>
              <a:t>Leidraad voor de langere termijn (8 jaar?)</a:t>
            </a:r>
          </a:p>
          <a:p>
            <a:pPr marL="1028700" lvl="1" indent="-342900"/>
            <a:r>
              <a:rPr lang="nl-NL" sz="1400" dirty="0"/>
              <a:t>Uitvoeringsagenda met herkenbare speerpunten (ontwikkellijnen) en een evaluatie- en bijstellingscyclus van 2 jaar </a:t>
            </a:r>
            <a:r>
              <a:rPr lang="nl-NL" sz="1400" dirty="0">
                <a:sym typeface="Wingdings" panose="05000000000000000000" pitchFamily="2" charset="2"/>
              </a:rPr>
              <a:t> gezamenlijk met stakeholders</a:t>
            </a:r>
            <a:endParaRPr lang="nl-NL" sz="1400" dirty="0"/>
          </a:p>
          <a:p>
            <a:pPr marL="1028700" lvl="1" indent="-342900"/>
            <a:r>
              <a:rPr lang="nl-NL" sz="1400" dirty="0"/>
              <a:t>Dynamische vorm en compact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600" dirty="0"/>
              <a:t>Proces met gesprekstafels, met diverse stakeholders, zoveel mogelijk aansluitend op wat al bestaat, zoals de Thematafels Jeugd en het Platform MZ. </a:t>
            </a:r>
          </a:p>
        </p:txBody>
      </p:sp>
    </p:spTree>
    <p:extLst>
      <p:ext uri="{BB962C8B-B14F-4D97-AF65-F5344CB8AC3E}">
        <p14:creationId xmlns:p14="http://schemas.microsoft.com/office/powerpoint/2010/main" val="4019047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F643F7E-01EA-7BEF-A150-2805D840D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D804-9F70-704B-AD9E-442B37C00EB5}" type="datetime1">
              <a:rPr lang="nl-NL" smtClean="0"/>
              <a:pPr/>
              <a:t>10-6-2026</a:t>
            </a:fld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8D25DEA-B667-7E00-FD9D-29688FFA2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F2891-15FE-B749-A280-81F59B9BEEFC}" type="slidenum">
              <a:rPr lang="nl-NL" smtClean="0"/>
              <a:pPr/>
              <a:t>3</a:t>
            </a:fld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FC61E5A-7E59-B0A0-CBE6-B040228D2A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6685" y="396960"/>
            <a:ext cx="10026556" cy="651462"/>
          </a:xfrm>
        </p:spPr>
        <p:txBody>
          <a:bodyPr/>
          <a:lstStyle/>
          <a:p>
            <a:r>
              <a:rPr lang="nl-NL" dirty="0"/>
              <a:t>De basis: Zorglandschap 0 - 100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7287ADF-418E-AA2C-0DE3-1A7F373807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4022" y="1527585"/>
            <a:ext cx="6889428" cy="392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72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8B43C53-4325-316A-9CC8-3B98AE4D5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D804-9F70-704B-AD9E-442B37C00EB5}" type="datetime1">
              <a:rPr lang="nl-NL" smtClean="0"/>
              <a:pPr/>
              <a:t>10-6-2026</a:t>
            </a:fld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47A8F023-5354-66F3-6917-FAE5E7A17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F2891-15FE-B749-A280-81F59B9BEEFC}" type="slidenum">
              <a:rPr lang="nl-NL" smtClean="0"/>
              <a:pPr/>
              <a:t>4</a:t>
            </a:fld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FDE1D66-2F33-B384-D7E8-2F70C32ED0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/>
              <a:t>Metafoor van de olifant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D4C8BD9-589B-E9EB-0F8F-5EDFC2CC66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8622" y="1431368"/>
            <a:ext cx="5472332" cy="4528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763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54BFFC6-ADDA-E630-7848-B154D38F3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D804-9F70-704B-AD9E-442B37C00EB5}" type="datetime1">
              <a:rPr lang="nl-NL" smtClean="0"/>
              <a:pPr/>
              <a:t>10-6-2026</a:t>
            </a:fld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70661DCF-3EA6-FEE1-9A54-55194BD2C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F2891-15FE-B749-A280-81F59B9BEEFC}" type="slidenum">
              <a:rPr lang="nl-NL" smtClean="0"/>
              <a:pPr/>
              <a:t>5</a:t>
            </a:fld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D9E6FE4-1778-3A6E-27B3-F12BE0BB75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/>
              <a:t>Oproep: Klankbordgroep zorgpartners 0-100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4B5A6FB-8D53-D699-0E5B-F9E33CBBDF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/>
              <a:t>Voor verdiepend gesprek over belangrijke thema’s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/>
              <a:t>Voor ‘</a:t>
            </a:r>
            <a:r>
              <a:rPr lang="nl-NL" sz="2000" dirty="0" err="1"/>
              <a:t>reality</a:t>
            </a:r>
            <a:r>
              <a:rPr lang="nl-NL" sz="2000" dirty="0"/>
              <a:t> check’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/>
              <a:t>Voor meedenken over proces naar gezamenlijke uitvoeringsagenda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/>
              <a:t>Samenstelling / werkwijze:</a:t>
            </a:r>
          </a:p>
          <a:p>
            <a:pPr marL="971550" lvl="1" indent="-285750"/>
            <a:r>
              <a:rPr lang="nl-NL" sz="1600" dirty="0"/>
              <a:t>10 – 15 deelnemers met diversiteit qua doelgroep, omvang, lokaal/regionaal</a:t>
            </a:r>
          </a:p>
          <a:p>
            <a:pPr marL="971550" lvl="1" indent="-285750"/>
            <a:r>
              <a:rPr lang="nl-NL" sz="1600" dirty="0"/>
              <a:t>Bijeenkomst op 16 juni, 14.00 – 17.00 uur in Almere of Lelystad</a:t>
            </a:r>
          </a:p>
          <a:p>
            <a:pPr marL="971550" lvl="1" indent="-285750"/>
            <a:r>
              <a:rPr lang="nl-NL" sz="1600" dirty="0"/>
              <a:t>Bijeenkomst in september (precieze datum en tijd te bepalen) in Almere of Lelystad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/>
              <a:t>Aanmelden bij Jannie, vandaag of via jkats@sdfl.nl</a:t>
            </a:r>
          </a:p>
          <a:p>
            <a:pPr lvl="1" indent="0">
              <a:buNone/>
            </a:pPr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701779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03AA843-948F-AA35-FD27-39E1C9D74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D804-9F70-704B-AD9E-442B37C00EB5}" type="datetime1">
              <a:rPr lang="nl-NL" smtClean="0"/>
              <a:pPr/>
              <a:t>10-6-2026</a:t>
            </a:fld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55BEE76F-30F9-C60A-C2B7-73322ECA1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F2891-15FE-B749-A280-81F59B9BEEFC}" type="slidenum">
              <a:rPr lang="nl-NL" smtClean="0"/>
              <a:pPr/>
              <a:t>6</a:t>
            </a:fld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C933438-0238-56D9-D569-0DBDF3D13D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/>
              <a:t>Vandaag: zes gesprekstafels, drie ronden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438667A4-9838-4543-B6AB-F06B57718E0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l-NL" dirty="0"/>
              <a:t>Omgaan met een wereld in beweging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We bevinden ons in een transformatie</a:t>
            </a:r>
          </a:p>
          <a:p>
            <a:r>
              <a:rPr lang="nl-NL" dirty="0">
                <a:solidFill>
                  <a:schemeClr val="accent2"/>
                </a:solidFill>
              </a:rPr>
              <a:t>3+4.</a:t>
            </a:r>
            <a:r>
              <a:rPr lang="nl-NL" dirty="0"/>
              <a:t> Integraal werken: geen keuze, maar noodzaak</a:t>
            </a:r>
          </a:p>
          <a:p>
            <a:pPr lvl="1" indent="0">
              <a:buNone/>
            </a:pPr>
            <a:r>
              <a:rPr lang="nl-NL" sz="1800" dirty="0">
                <a:solidFill>
                  <a:srgbClr val="00B0F0"/>
                </a:solidFill>
              </a:rPr>
              <a:t>3. </a:t>
            </a:r>
            <a:r>
              <a:rPr lang="nl-NL" sz="1800" dirty="0"/>
              <a:t>Wat betekent dit als je zorgaanbieder bent</a:t>
            </a:r>
          </a:p>
          <a:p>
            <a:pPr lvl="1" indent="0">
              <a:buNone/>
            </a:pPr>
            <a:r>
              <a:rPr lang="nl-NL" sz="1800" dirty="0">
                <a:solidFill>
                  <a:srgbClr val="00B0F0"/>
                </a:solidFill>
              </a:rPr>
              <a:t>4. </a:t>
            </a:r>
            <a:r>
              <a:rPr lang="nl-NL" sz="1800" dirty="0"/>
              <a:t>Verbinden met aanpalende domeinen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nl-NL" dirty="0"/>
              <a:t>Niet altijd een antwoord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nl-NL" dirty="0"/>
              <a:t>Hoe houden we de zorg beheersbaar?</a:t>
            </a:r>
          </a:p>
          <a:p>
            <a:pPr marL="457200" indent="-457200">
              <a:buFont typeface="+mj-lt"/>
              <a:buAutoNum type="arabicPeriod" startAt="5"/>
            </a:pPr>
            <a:endParaRPr lang="nl-NL" dirty="0"/>
          </a:p>
          <a:p>
            <a:pPr marL="457200" indent="-457200">
              <a:buFont typeface="+mj-lt"/>
              <a:buAutoNum type="arabicPeriod" startAt="5"/>
            </a:pPr>
            <a:endParaRPr lang="nl-NL" dirty="0"/>
          </a:p>
          <a:p>
            <a:pPr marL="457200" indent="-457200">
              <a:buFont typeface="+mj-lt"/>
              <a:buAutoNum type="arabicPeriod" startAt="5"/>
            </a:pPr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0180672-A5AC-B149-3442-FDACCA36C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3841" y="3865870"/>
            <a:ext cx="3858050" cy="205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172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al 10">
            <a:extLst>
              <a:ext uri="{FF2B5EF4-FFF2-40B4-BE49-F238E27FC236}">
                <a16:creationId xmlns:a16="http://schemas.microsoft.com/office/drawing/2014/main" id="{76815E45-2F9F-0CA5-D33A-BE32BD573595}"/>
              </a:ext>
            </a:extLst>
          </p:cNvPr>
          <p:cNvSpPr/>
          <p:nvPr/>
        </p:nvSpPr>
        <p:spPr>
          <a:xfrm>
            <a:off x="9752500" y="4377867"/>
            <a:ext cx="2242969" cy="150607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  <a:p>
            <a:pPr algn="ctr"/>
            <a:r>
              <a:rPr lang="nl-NL" dirty="0"/>
              <a:t>…………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DBBBA95-8D78-B749-0DB9-18658EC9EF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817397">
            <a:off x="10024875" y="2143864"/>
            <a:ext cx="1523545" cy="1523545"/>
          </a:xfrm>
          <a:prstGeom prst="rect">
            <a:avLst/>
          </a:prstGeom>
        </p:spPr>
      </p:pic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7CC486C-28A9-F06B-CC43-3CEAE5615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D804-9F70-704B-AD9E-442B37C00EB5}" type="datetime1">
              <a:rPr lang="nl-NL" smtClean="0"/>
              <a:pPr/>
              <a:t>10-6-2026</a:t>
            </a:fld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93F56CA-860E-EDF3-393D-5C87D8CE66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5169" y="241980"/>
            <a:ext cx="10026556" cy="651462"/>
          </a:xfrm>
        </p:spPr>
        <p:txBody>
          <a:bodyPr/>
          <a:lstStyle/>
          <a:p>
            <a:r>
              <a:rPr lang="nl-NL" sz="2800" dirty="0"/>
              <a:t>1. Omgaan met een wereld in beweging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F274719-E191-CD25-1370-716C41E5F7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954" y="939506"/>
            <a:ext cx="2024800" cy="1413942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BB093686-2DAC-C500-88D8-13B8A06C85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76164">
            <a:off x="2752614" y="1509598"/>
            <a:ext cx="2153986" cy="1211617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F16CAC71-C92D-4AD8-F9C0-6BC9D493B9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3296" y="1046596"/>
            <a:ext cx="1979854" cy="935627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77302746-D18D-B613-5CB9-A3D5429798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3223" y="2097618"/>
            <a:ext cx="1837372" cy="1049927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D91E58C0-7016-C02B-CC11-CBA6C0B2F1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62011">
            <a:off x="6929513" y="834837"/>
            <a:ext cx="1632025" cy="1288441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A2FC47F8-9753-30B6-9D4B-169E340A827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307706">
            <a:off x="7846629" y="2150011"/>
            <a:ext cx="1682590" cy="1153776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2AC088F2-2298-C1D2-0D45-510750CDF8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21448" y="773346"/>
            <a:ext cx="1875024" cy="1428750"/>
          </a:xfrm>
          <a:prstGeom prst="rect">
            <a:avLst/>
          </a:prstGeom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CCB29F3D-07E9-0366-9D31-192D59D21AE9}"/>
              </a:ext>
            </a:extLst>
          </p:cNvPr>
          <p:cNvSpPr txBox="1"/>
          <p:nvPr/>
        </p:nvSpPr>
        <p:spPr>
          <a:xfrm>
            <a:off x="9551239" y="1467973"/>
            <a:ext cx="16917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>
                <a:solidFill>
                  <a:schemeClr val="bg1"/>
                </a:solidFill>
              </a:rPr>
              <a:t>Internetconsultatie</a:t>
            </a:r>
          </a:p>
          <a:p>
            <a:r>
              <a:rPr lang="nl-NL" sz="1200" dirty="0">
                <a:solidFill>
                  <a:schemeClr val="bg1"/>
                </a:solidFill>
              </a:rPr>
              <a:t>Wetsvoorstel Reikwijdte</a:t>
            </a:r>
          </a:p>
          <a:p>
            <a:r>
              <a:rPr lang="nl-NL" sz="1200" dirty="0">
                <a:solidFill>
                  <a:schemeClr val="bg1"/>
                </a:solidFill>
              </a:rPr>
              <a:t>Jeugdhulp</a:t>
            </a:r>
          </a:p>
        </p:txBody>
      </p:sp>
      <p:sp>
        <p:nvSpPr>
          <p:cNvPr id="22" name="Ovaal 21">
            <a:extLst>
              <a:ext uri="{FF2B5EF4-FFF2-40B4-BE49-F238E27FC236}">
                <a16:creationId xmlns:a16="http://schemas.microsoft.com/office/drawing/2014/main" id="{2D697541-5299-3CE7-6EBB-F502A357CBEE}"/>
              </a:ext>
            </a:extLst>
          </p:cNvPr>
          <p:cNvSpPr/>
          <p:nvPr/>
        </p:nvSpPr>
        <p:spPr>
          <a:xfrm>
            <a:off x="91462" y="4199019"/>
            <a:ext cx="2242969" cy="150607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Arbeidsmarkt-krapte</a:t>
            </a:r>
          </a:p>
        </p:txBody>
      </p:sp>
      <p:sp>
        <p:nvSpPr>
          <p:cNvPr id="23" name="Ovaal 22">
            <a:extLst>
              <a:ext uri="{FF2B5EF4-FFF2-40B4-BE49-F238E27FC236}">
                <a16:creationId xmlns:a16="http://schemas.microsoft.com/office/drawing/2014/main" id="{BE7C857D-C8A6-4C21-5477-93D22D0E7580}"/>
              </a:ext>
            </a:extLst>
          </p:cNvPr>
          <p:cNvSpPr/>
          <p:nvPr/>
        </p:nvSpPr>
        <p:spPr>
          <a:xfrm>
            <a:off x="1598647" y="3544360"/>
            <a:ext cx="2242969" cy="150607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Tekort aan betaalbare woningen</a:t>
            </a:r>
          </a:p>
        </p:txBody>
      </p:sp>
      <p:sp>
        <p:nvSpPr>
          <p:cNvPr id="24" name="Ovaal 23">
            <a:extLst>
              <a:ext uri="{FF2B5EF4-FFF2-40B4-BE49-F238E27FC236}">
                <a16:creationId xmlns:a16="http://schemas.microsoft.com/office/drawing/2014/main" id="{F960FA49-28F5-EDBD-A406-9D6B8FC4B530}"/>
              </a:ext>
            </a:extLst>
          </p:cNvPr>
          <p:cNvSpPr/>
          <p:nvPr/>
        </p:nvSpPr>
        <p:spPr>
          <a:xfrm>
            <a:off x="3043617" y="4199211"/>
            <a:ext cx="2242969" cy="150607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Financiële druk</a:t>
            </a:r>
          </a:p>
        </p:txBody>
      </p:sp>
      <p:sp>
        <p:nvSpPr>
          <p:cNvPr id="25" name="Ovaal 24">
            <a:extLst>
              <a:ext uri="{FF2B5EF4-FFF2-40B4-BE49-F238E27FC236}">
                <a16:creationId xmlns:a16="http://schemas.microsoft.com/office/drawing/2014/main" id="{FEC3AB5C-657E-9722-2263-9088C7F51B40}"/>
              </a:ext>
            </a:extLst>
          </p:cNvPr>
          <p:cNvSpPr/>
          <p:nvPr/>
        </p:nvSpPr>
        <p:spPr>
          <a:xfrm>
            <a:off x="5131802" y="4305939"/>
            <a:ext cx="2242969" cy="150607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Toenemende zorgaanvragen en meldingen </a:t>
            </a:r>
            <a:r>
              <a:rPr lang="nl-NL" sz="1400" dirty="0" err="1"/>
              <a:t>zorg&amp;overlast</a:t>
            </a:r>
            <a:endParaRPr lang="nl-NL" sz="1400" dirty="0"/>
          </a:p>
        </p:txBody>
      </p:sp>
      <p:sp>
        <p:nvSpPr>
          <p:cNvPr id="26" name="Ovaal 25">
            <a:extLst>
              <a:ext uri="{FF2B5EF4-FFF2-40B4-BE49-F238E27FC236}">
                <a16:creationId xmlns:a16="http://schemas.microsoft.com/office/drawing/2014/main" id="{2DC9CED2-6FE2-82C0-0217-D0B81CF0EA08}"/>
              </a:ext>
            </a:extLst>
          </p:cNvPr>
          <p:cNvSpPr/>
          <p:nvPr/>
        </p:nvSpPr>
        <p:spPr>
          <a:xfrm>
            <a:off x="7462971" y="4239681"/>
            <a:ext cx="2242969" cy="150607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Groei-</a:t>
            </a:r>
          </a:p>
          <a:p>
            <a:pPr algn="ctr"/>
            <a:r>
              <a:rPr lang="nl-NL" sz="1400" dirty="0"/>
              <a:t>opgave</a:t>
            </a:r>
          </a:p>
        </p:txBody>
      </p:sp>
      <p:sp>
        <p:nvSpPr>
          <p:cNvPr id="27" name="Ovaal 26">
            <a:extLst>
              <a:ext uri="{FF2B5EF4-FFF2-40B4-BE49-F238E27FC236}">
                <a16:creationId xmlns:a16="http://schemas.microsoft.com/office/drawing/2014/main" id="{ECE7C71B-A4DA-290D-F716-F4D93D239A63}"/>
              </a:ext>
            </a:extLst>
          </p:cNvPr>
          <p:cNvSpPr/>
          <p:nvPr/>
        </p:nvSpPr>
        <p:spPr>
          <a:xfrm>
            <a:off x="9000015" y="3481321"/>
            <a:ext cx="2242969" cy="150607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Dubbele vergrijzing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5329D76B-C04D-3C1A-6E64-6CCC4988198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0771131">
            <a:off x="745444" y="2382908"/>
            <a:ext cx="2039248" cy="1336056"/>
          </a:xfrm>
          <a:prstGeom prst="rect">
            <a:avLst/>
          </a:prstGeom>
        </p:spPr>
      </p:pic>
      <p:sp>
        <p:nvSpPr>
          <p:cNvPr id="3" name="Ovaal 2">
            <a:extLst>
              <a:ext uri="{FF2B5EF4-FFF2-40B4-BE49-F238E27FC236}">
                <a16:creationId xmlns:a16="http://schemas.microsoft.com/office/drawing/2014/main" id="{111F2F12-BCD5-FA78-4484-21CD2631833E}"/>
              </a:ext>
            </a:extLst>
          </p:cNvPr>
          <p:cNvSpPr/>
          <p:nvPr/>
        </p:nvSpPr>
        <p:spPr>
          <a:xfrm>
            <a:off x="3752803" y="3034844"/>
            <a:ext cx="2242969" cy="150607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 err="1"/>
              <a:t>Ambulantisering</a:t>
            </a:r>
            <a:r>
              <a:rPr lang="nl-NL" sz="1400" dirty="0"/>
              <a:t> </a:t>
            </a:r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B77280D9-9B8E-B5E3-3616-75C1B8D98E07}"/>
              </a:ext>
            </a:extLst>
          </p:cNvPr>
          <p:cNvSpPr/>
          <p:nvPr/>
        </p:nvSpPr>
        <p:spPr>
          <a:xfrm>
            <a:off x="6276566" y="3203562"/>
            <a:ext cx="2242969" cy="150607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Normalisering, preventie, </a:t>
            </a:r>
            <a:r>
              <a:rPr lang="nl-NL" sz="1400" dirty="0" err="1"/>
              <a:t>vroegsignalering</a:t>
            </a:r>
            <a:endParaRPr lang="nl-NL" sz="1400" dirty="0"/>
          </a:p>
        </p:txBody>
      </p:sp>
    </p:spTree>
    <p:extLst>
      <p:ext uri="{BB962C8B-B14F-4D97-AF65-F5344CB8AC3E}">
        <p14:creationId xmlns:p14="http://schemas.microsoft.com/office/powerpoint/2010/main" val="564885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E244B-5B65-8AFE-D52F-BF44B0D72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al 10">
            <a:extLst>
              <a:ext uri="{FF2B5EF4-FFF2-40B4-BE49-F238E27FC236}">
                <a16:creationId xmlns:a16="http://schemas.microsoft.com/office/drawing/2014/main" id="{556906B1-E091-EDCF-30DD-0430CA99A4F5}"/>
              </a:ext>
            </a:extLst>
          </p:cNvPr>
          <p:cNvSpPr/>
          <p:nvPr/>
        </p:nvSpPr>
        <p:spPr>
          <a:xfrm>
            <a:off x="9752500" y="4377867"/>
            <a:ext cx="2242969" cy="150607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  <a:p>
            <a:pPr algn="ctr"/>
            <a:r>
              <a:rPr lang="nl-NL" dirty="0"/>
              <a:t>…………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DEFA729A-7A5D-4F1C-1F34-FC573BA3F9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817397">
            <a:off x="10024875" y="2143864"/>
            <a:ext cx="1523545" cy="1523545"/>
          </a:xfrm>
          <a:prstGeom prst="rect">
            <a:avLst/>
          </a:prstGeom>
        </p:spPr>
      </p:pic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96EFB41-DB1D-71F8-56AE-0DB83A20E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D804-9F70-704B-AD9E-442B37C00EB5}" type="datetime1">
              <a:rPr lang="nl-NL" smtClean="0"/>
              <a:pPr/>
              <a:t>10-6-2026</a:t>
            </a:fld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97C34A1-AE1C-9122-A712-D59F56E5C7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5169" y="241980"/>
            <a:ext cx="10026556" cy="651462"/>
          </a:xfrm>
        </p:spPr>
        <p:txBody>
          <a:bodyPr/>
          <a:lstStyle/>
          <a:p>
            <a:r>
              <a:rPr lang="nl-NL" sz="2800" dirty="0"/>
              <a:t>1. Omgaan met een wereld in beweging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40371C0-0CF0-F9A7-0D59-87465278F8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954" y="939506"/>
            <a:ext cx="2024800" cy="1413942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3912C16-E6BF-7C59-A146-6355BACEF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76164">
            <a:off x="2752614" y="1509598"/>
            <a:ext cx="2153986" cy="1211617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50B67921-8016-F8F8-7D37-FFBA93EB1F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3296" y="1046596"/>
            <a:ext cx="1979854" cy="935627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95216508-C7FD-1DB3-40DA-4815CD03BD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3223" y="2097618"/>
            <a:ext cx="1837372" cy="1049927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744C4C84-B343-06CD-5C0C-9C9BCDB17B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62011">
            <a:off x="6929513" y="834837"/>
            <a:ext cx="1632025" cy="1288441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0C71D5AD-62DB-4BF2-FEDC-16264DAE89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307706">
            <a:off x="7846629" y="2150011"/>
            <a:ext cx="1682590" cy="1153776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3F337704-F0B7-7768-D0C5-5FB92DDC77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21448" y="773346"/>
            <a:ext cx="1875024" cy="1428750"/>
          </a:xfrm>
          <a:prstGeom prst="rect">
            <a:avLst/>
          </a:prstGeom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CD56E135-7582-7C57-1647-C39BD5C8F4C0}"/>
              </a:ext>
            </a:extLst>
          </p:cNvPr>
          <p:cNvSpPr txBox="1"/>
          <p:nvPr/>
        </p:nvSpPr>
        <p:spPr>
          <a:xfrm>
            <a:off x="9551239" y="1467973"/>
            <a:ext cx="16917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>
                <a:solidFill>
                  <a:schemeClr val="bg1"/>
                </a:solidFill>
              </a:rPr>
              <a:t>Internetconsultatie</a:t>
            </a:r>
          </a:p>
          <a:p>
            <a:r>
              <a:rPr lang="nl-NL" sz="1200" dirty="0">
                <a:solidFill>
                  <a:schemeClr val="bg1"/>
                </a:solidFill>
              </a:rPr>
              <a:t>Wetsvoorstel Reikwijdte</a:t>
            </a:r>
          </a:p>
          <a:p>
            <a:r>
              <a:rPr lang="nl-NL" sz="1200" dirty="0">
                <a:solidFill>
                  <a:schemeClr val="bg1"/>
                </a:solidFill>
              </a:rPr>
              <a:t>Jeugdhulp</a:t>
            </a:r>
          </a:p>
        </p:txBody>
      </p:sp>
      <p:sp>
        <p:nvSpPr>
          <p:cNvPr id="22" name="Ovaal 21">
            <a:extLst>
              <a:ext uri="{FF2B5EF4-FFF2-40B4-BE49-F238E27FC236}">
                <a16:creationId xmlns:a16="http://schemas.microsoft.com/office/drawing/2014/main" id="{064D4BC8-AE07-8589-32A2-7DDB05ABC77C}"/>
              </a:ext>
            </a:extLst>
          </p:cNvPr>
          <p:cNvSpPr/>
          <p:nvPr/>
        </p:nvSpPr>
        <p:spPr>
          <a:xfrm>
            <a:off x="91462" y="4199019"/>
            <a:ext cx="2242969" cy="150607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Arbeidsmarkt-krapte</a:t>
            </a:r>
          </a:p>
        </p:txBody>
      </p:sp>
      <p:sp>
        <p:nvSpPr>
          <p:cNvPr id="23" name="Ovaal 22">
            <a:extLst>
              <a:ext uri="{FF2B5EF4-FFF2-40B4-BE49-F238E27FC236}">
                <a16:creationId xmlns:a16="http://schemas.microsoft.com/office/drawing/2014/main" id="{8AB7AF35-AA95-0691-9D96-246C876EEC98}"/>
              </a:ext>
            </a:extLst>
          </p:cNvPr>
          <p:cNvSpPr/>
          <p:nvPr/>
        </p:nvSpPr>
        <p:spPr>
          <a:xfrm>
            <a:off x="1598647" y="3544360"/>
            <a:ext cx="2242969" cy="150607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Tekort aan betaalbare woningen</a:t>
            </a:r>
          </a:p>
        </p:txBody>
      </p:sp>
      <p:sp>
        <p:nvSpPr>
          <p:cNvPr id="24" name="Ovaal 23">
            <a:extLst>
              <a:ext uri="{FF2B5EF4-FFF2-40B4-BE49-F238E27FC236}">
                <a16:creationId xmlns:a16="http://schemas.microsoft.com/office/drawing/2014/main" id="{12E0564A-FA5E-B5F0-2155-1D0871C29EF7}"/>
              </a:ext>
            </a:extLst>
          </p:cNvPr>
          <p:cNvSpPr/>
          <p:nvPr/>
        </p:nvSpPr>
        <p:spPr>
          <a:xfrm>
            <a:off x="3043617" y="4199211"/>
            <a:ext cx="2242969" cy="150607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Financiële druk</a:t>
            </a:r>
          </a:p>
        </p:txBody>
      </p:sp>
      <p:sp>
        <p:nvSpPr>
          <p:cNvPr id="25" name="Ovaal 24">
            <a:extLst>
              <a:ext uri="{FF2B5EF4-FFF2-40B4-BE49-F238E27FC236}">
                <a16:creationId xmlns:a16="http://schemas.microsoft.com/office/drawing/2014/main" id="{59A35720-CFFA-F93B-E822-357968A87BA5}"/>
              </a:ext>
            </a:extLst>
          </p:cNvPr>
          <p:cNvSpPr/>
          <p:nvPr/>
        </p:nvSpPr>
        <p:spPr>
          <a:xfrm>
            <a:off x="5131802" y="4305939"/>
            <a:ext cx="2242969" cy="150607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Toenemende zorgaanvragen en meldingen </a:t>
            </a:r>
            <a:r>
              <a:rPr lang="nl-NL" sz="1400" dirty="0" err="1"/>
              <a:t>zorg&amp;overlast</a:t>
            </a:r>
            <a:endParaRPr lang="nl-NL" sz="1400" dirty="0"/>
          </a:p>
        </p:txBody>
      </p:sp>
      <p:sp>
        <p:nvSpPr>
          <p:cNvPr id="26" name="Ovaal 25">
            <a:extLst>
              <a:ext uri="{FF2B5EF4-FFF2-40B4-BE49-F238E27FC236}">
                <a16:creationId xmlns:a16="http://schemas.microsoft.com/office/drawing/2014/main" id="{AA155D26-7C94-3CA0-E948-9575DEDAF4FC}"/>
              </a:ext>
            </a:extLst>
          </p:cNvPr>
          <p:cNvSpPr/>
          <p:nvPr/>
        </p:nvSpPr>
        <p:spPr>
          <a:xfrm>
            <a:off x="7462971" y="4239681"/>
            <a:ext cx="2242969" cy="150607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Groei-</a:t>
            </a:r>
          </a:p>
          <a:p>
            <a:pPr algn="ctr"/>
            <a:r>
              <a:rPr lang="nl-NL" sz="1400" dirty="0"/>
              <a:t>opgave</a:t>
            </a:r>
          </a:p>
        </p:txBody>
      </p:sp>
      <p:sp>
        <p:nvSpPr>
          <p:cNvPr id="27" name="Ovaal 26">
            <a:extLst>
              <a:ext uri="{FF2B5EF4-FFF2-40B4-BE49-F238E27FC236}">
                <a16:creationId xmlns:a16="http://schemas.microsoft.com/office/drawing/2014/main" id="{949AF19D-E00F-2008-1F61-C80DB132C218}"/>
              </a:ext>
            </a:extLst>
          </p:cNvPr>
          <p:cNvSpPr/>
          <p:nvPr/>
        </p:nvSpPr>
        <p:spPr>
          <a:xfrm>
            <a:off x="9000015" y="3481321"/>
            <a:ext cx="2242969" cy="150607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Dubbele vergrijzing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F4CE644A-3843-CE85-18EF-7936BFB376D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0771131">
            <a:off x="745444" y="2382908"/>
            <a:ext cx="2039248" cy="1336056"/>
          </a:xfrm>
          <a:prstGeom prst="rect">
            <a:avLst/>
          </a:prstGeom>
        </p:spPr>
      </p:pic>
      <p:sp>
        <p:nvSpPr>
          <p:cNvPr id="3" name="Ovaal 2">
            <a:extLst>
              <a:ext uri="{FF2B5EF4-FFF2-40B4-BE49-F238E27FC236}">
                <a16:creationId xmlns:a16="http://schemas.microsoft.com/office/drawing/2014/main" id="{18079E8B-8A40-32F5-1FFD-C12C1CF19412}"/>
              </a:ext>
            </a:extLst>
          </p:cNvPr>
          <p:cNvSpPr/>
          <p:nvPr/>
        </p:nvSpPr>
        <p:spPr>
          <a:xfrm>
            <a:off x="3752803" y="3034844"/>
            <a:ext cx="2242969" cy="150607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 err="1"/>
              <a:t>Ambulantisering</a:t>
            </a:r>
            <a:r>
              <a:rPr lang="nl-NL" sz="1400" dirty="0"/>
              <a:t> </a:t>
            </a:r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B18FD560-D6E3-1CB6-B5F8-B957510FA38E}"/>
              </a:ext>
            </a:extLst>
          </p:cNvPr>
          <p:cNvSpPr/>
          <p:nvPr/>
        </p:nvSpPr>
        <p:spPr>
          <a:xfrm>
            <a:off x="6276566" y="3203562"/>
            <a:ext cx="2242969" cy="150607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Normalisering, preventie, </a:t>
            </a:r>
            <a:r>
              <a:rPr lang="nl-NL" sz="1400" dirty="0" err="1"/>
              <a:t>vroegsignalering</a:t>
            </a:r>
            <a:endParaRPr lang="nl-NL" sz="1400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6C61824-59E1-3314-C415-2EE99E0EE35E}"/>
              </a:ext>
            </a:extLst>
          </p:cNvPr>
          <p:cNvSpPr txBox="1"/>
          <p:nvPr/>
        </p:nvSpPr>
        <p:spPr>
          <a:xfrm rot="21136852">
            <a:off x="2693315" y="1014220"/>
            <a:ext cx="6318192" cy="369331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nl-NL" b="1" dirty="0"/>
              <a:t>Vragen voor het World Café</a:t>
            </a:r>
          </a:p>
          <a:p>
            <a:r>
              <a:rPr lang="nl-NL" b="1" dirty="0"/>
              <a:t>Tafel 1. Omgaan met een wereld in beweging</a:t>
            </a:r>
          </a:p>
          <a:p>
            <a:endParaRPr lang="nl-NL" dirty="0"/>
          </a:p>
          <a:p>
            <a:pPr marL="342900" indent="-342900">
              <a:buAutoNum type="arabicPeriod"/>
            </a:pPr>
            <a:r>
              <a:rPr lang="nl-NL" dirty="0"/>
              <a:t>Welke van deze ontwikkelingen hebben de meeste impact op jullie werk en organisatie? Op welke wijze?</a:t>
            </a:r>
          </a:p>
          <a:p>
            <a:pPr marL="342900" indent="-342900">
              <a:buAutoNum type="arabicPeriod"/>
            </a:pPr>
            <a:r>
              <a:rPr lang="nl-NL" dirty="0"/>
              <a:t>Zijn er ontwikkelingen of trends die aan dit overzicht moeten worden toegevoegd?</a:t>
            </a:r>
          </a:p>
          <a:p>
            <a:pPr marL="342900" indent="-342900">
              <a:buAutoNum type="arabicPeriod"/>
            </a:pPr>
            <a:r>
              <a:rPr lang="nl-NL" dirty="0"/>
              <a:t>Wat is de top 3 waaraan de regiovisie aandacht moet besteden?</a:t>
            </a:r>
          </a:p>
          <a:p>
            <a:pPr marL="342900" indent="-342900">
              <a:buAutoNum type="arabicPeriod"/>
            </a:pPr>
            <a:r>
              <a:rPr lang="nl-NL" dirty="0"/>
              <a:t>Welke oplossingsrichtingen zien jullie en hoe zou je die kunnen vertalen naar een uitvoeringsagenda voor de komende 2 jaar?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82230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C8FE15A-CD4E-310F-36D2-D232B4F1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D804-9F70-704B-AD9E-442B37C00EB5}" type="datetime1">
              <a:rPr lang="nl-NL" smtClean="0"/>
              <a:pPr/>
              <a:t>10-6-2026</a:t>
            </a:fld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D6B4EE7D-BFDC-D14B-B556-47EC574CF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F2891-15FE-B749-A280-81F59B9BEEFC}" type="slidenum">
              <a:rPr lang="nl-NL" smtClean="0"/>
              <a:pPr/>
              <a:t>9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6CBC59E-AE60-5050-431D-E40E2F2A9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4334" y="383189"/>
            <a:ext cx="6810401" cy="561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72462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  Sociaal Domein Flevoland">
      <a:dk1>
        <a:srgbClr val="002256"/>
      </a:dk1>
      <a:lt1>
        <a:srgbClr val="FFFFFF"/>
      </a:lt1>
      <a:dk2>
        <a:srgbClr val="002256"/>
      </a:dk2>
      <a:lt2>
        <a:srgbClr val="DAEDF6"/>
      </a:lt2>
      <a:accent1>
        <a:srgbClr val="1F64AE"/>
      </a:accent1>
      <a:accent2>
        <a:srgbClr val="00B8DF"/>
      </a:accent2>
      <a:accent3>
        <a:srgbClr val="A779B6"/>
      </a:accent3>
      <a:accent4>
        <a:srgbClr val="EC1E79"/>
      </a:accent4>
      <a:accent5>
        <a:srgbClr val="93C954"/>
      </a:accent5>
      <a:accent6>
        <a:srgbClr val="18B092"/>
      </a:accent6>
      <a:hlink>
        <a:srgbClr val="1F63AE"/>
      </a:hlink>
      <a:folHlink>
        <a:srgbClr val="1F63AE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33fc33796384c19818b29a1f52fa6b8 xmlns="e1f914b6-a544-4516-8258-dce33e67d544">
      <Terms xmlns="http://schemas.microsoft.com/office/infopath/2007/PartnerControls"/>
    </m33fc33796384c19818b29a1f52fa6b8>
    <Behandelaar xmlns="e1f914b6-a544-4516-8258-dce33e67d544">
      <UserInfo>
        <DisplayName/>
        <AccountId xsi:nil="true"/>
        <AccountType/>
      </UserInfo>
    </Behandelaar>
    <DocumentSetDescription xmlns="http://schemas.microsoft.com/sharepoint/v3" xsi:nil="true"/>
    <TaxCatchAll xmlns="e1f914b6-a544-4516-8258-dce33e67d544" xsi:nil="true"/>
    <Documentstatus xmlns="e1f914b6-a544-4516-8258-dce33e67d544">Concept</Documentstatus>
    <Dossierstatus xmlns="e1f914b6-a544-4516-8258-dce33e67d544">In behandeling</Dossierstatus>
    <Kopie xmlns="e1f914b6-a544-4516-8258-dce33e67d544">false</Kopie>
    <j7e7edac40694a75a14dc8a1f940b8b2 xmlns="b7007fcc-582a-44b7-957c-1e5128875961">
      <Terms xmlns="http://schemas.microsoft.com/office/infopath/2007/PartnerControls"/>
    </j7e7edac40694a75a14dc8a1f940b8b2>
  </documentManagement>
</p:properties>
</file>

<file path=customXml/item3.xml><?xml version="1.0" encoding="utf-8"?>
<?mso-contentType ?>
<SharedContentType xmlns="Microsoft.SharePoint.Taxonomy.ContentTypeSync" SourceId="264fed88-3460-4323-80f9-15b2a3d3d26d" ContentTypeId="0x010100A3931FBF8BAFE84BAC495B07B603E4E6" PreviousValue="false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PowerPoint-presentatie" ma:contentTypeID="0x010100A3931FBF8BAFE84BAC495B07B603E4E600014BE4D683978346892570036DB0204D" ma:contentTypeVersion="20" ma:contentTypeDescription="" ma:contentTypeScope="" ma:versionID="ae8e71a8fc047e6b9204026b8101416d">
  <xsd:schema xmlns:xsd="http://www.w3.org/2001/XMLSchema" xmlns:xs="http://www.w3.org/2001/XMLSchema" xmlns:p="http://schemas.microsoft.com/office/2006/metadata/properties" xmlns:ns1="http://schemas.microsoft.com/sharepoint/v3" xmlns:ns2="e1f914b6-a544-4516-8258-dce33e67d544" xmlns:ns3="b7007fcc-582a-44b7-957c-1e5128875961" targetNamespace="http://schemas.microsoft.com/office/2006/metadata/properties" ma:root="true" ma:fieldsID="deac5aebda7fdda55002ad98de89da2c" ns1:_="" ns2:_="" ns3:_="">
    <xsd:import namespace="http://schemas.microsoft.com/sharepoint/v3"/>
    <xsd:import namespace="e1f914b6-a544-4516-8258-dce33e67d544"/>
    <xsd:import namespace="b7007fcc-582a-44b7-957c-1e5128875961"/>
    <xsd:element name="properties">
      <xsd:complexType>
        <xsd:sequence>
          <xsd:element name="documentManagement">
            <xsd:complexType>
              <xsd:all>
                <xsd:element ref="ns2:Behandelaar" minOccurs="0"/>
                <xsd:element ref="ns3:j7e7edac40694a75a14dc8a1f940b8b2" minOccurs="0"/>
                <xsd:element ref="ns2:TaxCatchAll" minOccurs="0"/>
                <xsd:element ref="ns2:TaxCatchAllLabel" minOccurs="0"/>
                <xsd:element ref="ns2:Documentstatus" minOccurs="0"/>
                <xsd:element ref="ns2:m33fc33796384c19818b29a1f52fa6b8" minOccurs="0"/>
                <xsd:element ref="ns2:Kopie" minOccurs="0"/>
                <xsd:element ref="ns1:DocumentSetDescription" minOccurs="0"/>
                <xsd:element ref="ns2:Dossier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DocumentSetDescription" ma:index="17" nillable="true" ma:displayName="Beschrijving" ma:description="Een beschrijving van de documentenset" ma:internalName="DocumentSetDescription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f914b6-a544-4516-8258-dce33e67d544" elementFormDefault="qualified">
    <xsd:import namespace="http://schemas.microsoft.com/office/2006/documentManagement/types"/>
    <xsd:import namespace="http://schemas.microsoft.com/office/infopath/2007/PartnerControls"/>
    <xsd:element name="Behandelaar" ma:index="8" nillable="true" ma:displayName="Behandelaar" ma:list="UserInfo" ma:SharePointGroup="0" ma:internalName="Behandelaar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TaxCatchAll" ma:index="10" nillable="true" ma:displayName="Taxonomy Catch All Column" ma:hidden="true" ma:list="{6d69b05c-cb5b-4f9b-9368-2d71500694b9}" ma:internalName="TaxCatchAll" ma:showField="CatchAllData" ma:web="9a37b1da-ae94-46f5-a9b4-eabeb2d2c9d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1" nillable="true" ma:displayName="Taxonomy Catch All Column1" ma:hidden="true" ma:list="{6d69b05c-cb5b-4f9b-9368-2d71500694b9}" ma:internalName="TaxCatchAllLabel" ma:readOnly="true" ma:showField="CatchAllDataLabel" ma:web="9a37b1da-ae94-46f5-a9b4-eabeb2d2c9d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Documentstatus" ma:index="13" nillable="true" ma:displayName="Documentstatus" ma:default="Concept" ma:format="Dropdown" ma:internalName="Documentstatus">
      <xsd:simpleType>
        <xsd:restriction base="dms:Choice">
          <xsd:enumeration value="Concept"/>
          <xsd:enumeration value="Ter review"/>
          <xsd:enumeration value="Vastgesteld"/>
          <xsd:enumeration value="Gereed"/>
          <xsd:enumeration value="Vervallen"/>
        </xsd:restriction>
      </xsd:simpleType>
    </xsd:element>
    <xsd:element name="m33fc33796384c19818b29a1f52fa6b8" ma:index="14" nillable="true" ma:taxonomy="true" ma:internalName="m33fc33796384c19818b29a1f52fa6b8" ma:taxonomyFieldName="Passende_x0020_Trefwoorden" ma:displayName="Passende Trefwoorden" ma:default="" ma:fieldId="{633fc337-9638-4c19-818b-29a1f52fa6b8}" ma:taxonomyMulti="true" ma:sspId="264fed88-3460-4323-80f9-15b2a3d3d26d" ma:termSetId="149e103c-5860-4dce-b39c-53bee8e9cad0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Kopie" ma:index="16" nillable="true" ma:displayName="Kopie" ma:default="0" ma:internalName="Kopie">
      <xsd:simpleType>
        <xsd:restriction base="dms:Boolean"/>
      </xsd:simpleType>
    </xsd:element>
    <xsd:element name="Dossierstatus" ma:index="18" nillable="true" ma:displayName="Dossierstatus" ma:default="In behandeling" ma:format="Dropdown" ma:internalName="Dossierstatus" ma:readOnly="false">
      <xsd:simpleType>
        <xsd:restriction base="dms:Choice">
          <xsd:enumeration value="In behandeling"/>
          <xsd:enumeration value="Afgehandel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007fcc-582a-44b7-957c-1e5128875961" elementFormDefault="qualified">
    <xsd:import namespace="http://schemas.microsoft.com/office/2006/documentManagement/types"/>
    <xsd:import namespace="http://schemas.microsoft.com/office/infopath/2007/PartnerControls"/>
    <xsd:element name="j7e7edac40694a75a14dc8a1f940b8b2" ma:index="9" nillable="true" ma:taxonomy="true" ma:internalName="j7e7edac40694a75a14dc8a1f940b8b2" ma:taxonomyFieldName="Documenttypen" ma:displayName="Documenttypen" ma:default="" ma:fieldId="{37e7edac-4069-4a75-a14d-c8a1f940b8b2}" ma:taxonomyMulti="true" ma:sspId="264fed88-3460-4323-80f9-15b2a3d3d26d" ma:termSetId="0cdd49ee-224d-499f-bc0f-91623649ef06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BE509AA-F3BE-4E24-A00B-D621DDA13DF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6D580FC-3EC0-4C81-AC8A-DD7C29D47BCC}">
  <ds:schemaRefs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infopath/2007/PartnerControls"/>
    <ds:schemaRef ds:uri="e1f914b6-a544-4516-8258-dce33e67d544"/>
    <ds:schemaRef ds:uri="http://purl.org/dc/terms/"/>
    <ds:schemaRef ds:uri="b7007fcc-582a-44b7-957c-1e5128875961"/>
    <ds:schemaRef ds:uri="http://schemas.microsoft.com/sharepoint/v3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6188A7DD-81E7-4A7E-B778-3C5C20C13D1F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C8BB2AA7-8130-48A9-89A2-1B1FC1081E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e1f914b6-a544-4516-8258-dce33e67d544"/>
    <ds:schemaRef ds:uri="b7007fcc-582a-44b7-957c-1e51288759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1631</Words>
  <Application>Microsoft Office PowerPoint</Application>
  <PresentationFormat>Widescreen</PresentationFormat>
  <Paragraphs>281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Wingdings</vt:lpstr>
      <vt:lpstr>Kantoorthema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Anna-Gerdien Bruna</dc:creator>
  <cp:lastModifiedBy>Verstegen EFM (Esther)</cp:lastModifiedBy>
  <cp:revision>57</cp:revision>
  <cp:lastPrinted>2026-05-19T12:34:11Z</cp:lastPrinted>
  <dcterms:created xsi:type="dcterms:W3CDTF">2023-07-14T10:47:41Z</dcterms:created>
  <dcterms:modified xsi:type="dcterms:W3CDTF">2026-06-10T12:01:21Z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0x010100A3931FBF8BAFE84BAC495B07B603E4E600014BE4D683978346892570036DB0204D</vt:lpwstr>
  </property>
  <property fmtid="{D5CDD505-2E9C-101B-9397-08002B2CF9AE}" pid="3" name="MediaServiceImageTags">
    <vt:lpwstr/>
  </property>
  <property fmtid="{D5CDD505-2E9C-101B-9397-08002B2CF9AE}" pid="4" name="lcf76f155ced4ddcb4097134ff3c332f">
    <vt:lpwstr/>
  </property>
  <property fmtid="{D5CDD505-2E9C-101B-9397-08002B2CF9AE}" pid="5" name="Documenttypen">
    <vt:lpwstr/>
  </property>
  <property fmtid="{D5CDD505-2E9C-101B-9397-08002B2CF9AE}" pid="6" name="Passende Trefwoorden">
    <vt:lpwstr/>
  </property>
  <property fmtid="{D5CDD505-2E9C-101B-9397-08002B2CF9AE}" pid="7" name="Passende_x0020_Trefwoorden">
    <vt:lpwstr/>
  </property>
</Properties>
</file>