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6" r:id="rId5"/>
  </p:sldMasterIdLst>
  <p:notesMasterIdLst>
    <p:notesMasterId r:id="rId26"/>
  </p:notesMasterIdLst>
  <p:sldIdLst>
    <p:sldId id="256" r:id="rId6"/>
    <p:sldId id="263" r:id="rId7"/>
    <p:sldId id="357" r:id="rId8"/>
    <p:sldId id="358" r:id="rId9"/>
    <p:sldId id="359" r:id="rId10"/>
    <p:sldId id="360" r:id="rId11"/>
    <p:sldId id="361" r:id="rId12"/>
    <p:sldId id="3584" r:id="rId13"/>
    <p:sldId id="3589" r:id="rId14"/>
    <p:sldId id="3590" r:id="rId15"/>
    <p:sldId id="3588" r:id="rId16"/>
    <p:sldId id="364" r:id="rId17"/>
    <p:sldId id="363" r:id="rId18"/>
    <p:sldId id="355" r:id="rId19"/>
    <p:sldId id="278" r:id="rId20"/>
    <p:sldId id="277" r:id="rId21"/>
    <p:sldId id="356" r:id="rId22"/>
    <p:sldId id="264" r:id="rId23"/>
    <p:sldId id="365" r:id="rId24"/>
    <p:sldId id="354" r:id="rId2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authors.xml><?xml version="1.0" encoding="utf-8"?>
<p188:authorLst xmlns:a="http://schemas.openxmlformats.org/drawingml/2006/main" xmlns:r="http://schemas.openxmlformats.org/officeDocument/2006/relationships" xmlns:p188="http://schemas.microsoft.com/office/powerpoint/2018/8/main">
  <p188:author id="{26F42140-5F6D-4EAD-4A6B-DC3F00EC690B}" name="Hoek CM (Lida)" initials="H(" userId="S::cmhoek@almere.nl::75fc619f-ffd7-4498-8ea0-a09a8f61ce1b" providerId="AD"/>
  <p188:author id="{ACD8E164-CFD4-0069-2BE6-2A502B36B2C1}" name="Eggermont M (Michelle)" initials="EM(" userId="S::meggermont@almere.nl::e8ae807b-2566-4010-8698-a698d5fae492" providerId="AD"/>
  <p188:author id="{D236BA6C-11E4-5B28-D00E-4CA3E48A224A}" name="Walraven EHG (Eric)" initials="EW" userId="S::ewalraven@almere.nl::2072f6cb-24f3-4891-9735-e8c79ac6b3d1" providerId="AD"/>
  <p188:author id="{3C9AC981-BB53-D571-02E5-98CCAE7AD09F}" name="Gastgebruiker" initials="Ga" userId="Gastgebruiker"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256"/>
    <a:srgbClr val="1F64AE"/>
    <a:srgbClr val="DAEEF6"/>
    <a:srgbClr val="92D050"/>
    <a:srgbClr val="FFC000"/>
    <a:srgbClr val="FF0000"/>
    <a:srgbClr val="18B092"/>
    <a:srgbClr val="00B8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80370B-C8B0-405D-91B6-EA44FF51608C}" v="4" dt="2026-07-17T14:06:03.476"/>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Stijl, donker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108" y="5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6/11/relationships/changesInfo" Target="changesInfos/changesInfo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assen BGM (Bart)" userId="S::bgmclaassen@almere.nl::b86e87ed-7748-42e6-b3d6-f7629d41af8a" providerId="AD" clId="Web-{C13C8BDC-F57A-E55F-74DB-DDB710F753D1}"/>
    <pc:docChg chg="modSld">
      <pc:chgData name="Claassen BGM (Bart)" userId="S::bgmclaassen@almere.nl::b86e87ed-7748-42e6-b3d6-f7629d41af8a" providerId="AD" clId="Web-{C13C8BDC-F57A-E55F-74DB-DDB710F753D1}" dt="2026-07-02T07:40:51.569" v="66" actId="20577"/>
      <pc:docMkLst>
        <pc:docMk/>
      </pc:docMkLst>
      <pc:sldChg chg="modSp">
        <pc:chgData name="Claassen BGM (Bart)" userId="S::bgmclaassen@almere.nl::b86e87ed-7748-42e6-b3d6-f7629d41af8a" providerId="AD" clId="Web-{C13C8BDC-F57A-E55F-74DB-DDB710F753D1}" dt="2026-07-02T07:40:51.569" v="66" actId="20577"/>
        <pc:sldMkLst>
          <pc:docMk/>
          <pc:sldMk cId="1779358146" sldId="264"/>
        </pc:sldMkLst>
        <pc:spChg chg="mod">
          <ac:chgData name="Claassen BGM (Bart)" userId="S::bgmclaassen@almere.nl::b86e87ed-7748-42e6-b3d6-f7629d41af8a" providerId="AD" clId="Web-{C13C8BDC-F57A-E55F-74DB-DDB710F753D1}" dt="2026-07-02T07:40:51.569" v="66" actId="20577"/>
          <ac:spMkLst>
            <pc:docMk/>
            <pc:sldMk cId="1779358146" sldId="264"/>
            <ac:spMk id="5" creationId="{E25949E5-20D5-A081-67DC-8635B221A31D}"/>
          </ac:spMkLst>
        </pc:spChg>
        <pc:graphicFrameChg chg="modGraphic">
          <ac:chgData name="Claassen BGM (Bart)" userId="S::bgmclaassen@almere.nl::b86e87ed-7748-42e6-b3d6-f7629d41af8a" providerId="AD" clId="Web-{C13C8BDC-F57A-E55F-74DB-DDB710F753D1}" dt="2026-07-02T07:40:28.083" v="54"/>
          <ac:graphicFrameMkLst>
            <pc:docMk/>
            <pc:sldMk cId="1779358146" sldId="264"/>
            <ac:graphicFrameMk id="8" creationId="{267DDE09-1679-8FDF-1D1E-1EC6AE4E9ABC}"/>
          </ac:graphicFrameMkLst>
        </pc:graphicFrameChg>
      </pc:sldChg>
      <pc:sldChg chg="modSp">
        <pc:chgData name="Claassen BGM (Bart)" userId="S::bgmclaassen@almere.nl::b86e87ed-7748-42e6-b3d6-f7629d41af8a" providerId="AD" clId="Web-{C13C8BDC-F57A-E55F-74DB-DDB710F753D1}" dt="2026-07-02T07:39:11.206" v="49" actId="20577"/>
        <pc:sldMkLst>
          <pc:docMk/>
          <pc:sldMk cId="3294276236" sldId="356"/>
        </pc:sldMkLst>
        <pc:spChg chg="mod">
          <ac:chgData name="Claassen BGM (Bart)" userId="S::bgmclaassen@almere.nl::b86e87ed-7748-42e6-b3d6-f7629d41af8a" providerId="AD" clId="Web-{C13C8BDC-F57A-E55F-74DB-DDB710F753D1}" dt="2026-07-02T07:39:11.206" v="49" actId="20577"/>
          <ac:spMkLst>
            <pc:docMk/>
            <pc:sldMk cId="3294276236" sldId="356"/>
            <ac:spMk id="5" creationId="{873D6F56-7401-7733-4FF4-072541FFF89A}"/>
          </ac:spMkLst>
        </pc:spChg>
      </pc:sldChg>
    </pc:docChg>
  </pc:docChgLst>
  <pc:docChgLst>
    <pc:chgData name="Eggermont M (Michelle)" userId="e8ae807b-2566-4010-8698-a698d5fae492" providerId="ADAL" clId="{F4CEDCDF-3D11-42F5-A564-41F15A2D937F}"/>
    <pc:docChg chg="modSld sldOrd">
      <pc:chgData name="Eggermont M (Michelle)" userId="e8ae807b-2566-4010-8698-a698d5fae492" providerId="ADAL" clId="{F4CEDCDF-3D11-42F5-A564-41F15A2D937F}" dt="2026-07-02T08:29:23.782" v="1"/>
      <pc:docMkLst>
        <pc:docMk/>
      </pc:docMkLst>
      <pc:sldChg chg="ord">
        <pc:chgData name="Eggermont M (Michelle)" userId="e8ae807b-2566-4010-8698-a698d5fae492" providerId="ADAL" clId="{F4CEDCDF-3D11-42F5-A564-41F15A2D937F}" dt="2026-07-02T08:29:23.782" v="1"/>
        <pc:sldMkLst>
          <pc:docMk/>
          <pc:sldMk cId="1467424059" sldId="357"/>
        </pc:sldMkLst>
      </pc:sldChg>
    </pc:docChg>
  </pc:docChgLst>
  <pc:docChgLst>
    <pc:chgData name="Verstegen EFM (Esther)" userId="025a7a52-a574-45fb-a172-6dc68eae3df0" providerId="ADAL" clId="{B4086D44-DFA2-4DD9-9389-5512D29D14B0}"/>
    <pc:docChg chg="undo custSel modSld">
      <pc:chgData name="Verstegen EFM (Esther)" userId="025a7a52-a574-45fb-a172-6dc68eae3df0" providerId="ADAL" clId="{B4086D44-DFA2-4DD9-9389-5512D29D14B0}" dt="2026-07-17T14:04:14.683" v="1" actId="18131"/>
      <pc:docMkLst>
        <pc:docMk/>
      </pc:docMkLst>
      <pc:sldChg chg="modSp mod">
        <pc:chgData name="Verstegen EFM (Esther)" userId="025a7a52-a574-45fb-a172-6dc68eae3df0" providerId="ADAL" clId="{B4086D44-DFA2-4DD9-9389-5512D29D14B0}" dt="2026-07-17T14:04:14.683" v="1" actId="18131"/>
        <pc:sldMkLst>
          <pc:docMk/>
          <pc:sldMk cId="1467424059" sldId="357"/>
        </pc:sldMkLst>
        <pc:picChg chg="mod modCrop">
          <ac:chgData name="Verstegen EFM (Esther)" userId="025a7a52-a574-45fb-a172-6dc68eae3df0" providerId="ADAL" clId="{B4086D44-DFA2-4DD9-9389-5512D29D14B0}" dt="2026-07-17T14:04:14.683" v="1" actId="18131"/>
          <ac:picMkLst>
            <pc:docMk/>
            <pc:sldMk cId="1467424059" sldId="357"/>
            <ac:picMk id="8" creationId="{B9A6AA71-C45A-E84D-C60C-089039E7C46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C45F3F-6EC5-0A4A-9A48-7EFACC7A15BA}" type="datetimeFigureOut">
              <a:rPr lang="nl-NL" smtClean="0"/>
              <a:t>17-7-2026</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FBD038-7974-1749-8B78-BF90CA9A0829}" type="slidenum">
              <a:rPr lang="nl-NL" smtClean="0"/>
              <a:t>‹#›</a:t>
            </a:fld>
            <a:endParaRPr lang="nl-NL"/>
          </a:p>
        </p:txBody>
      </p:sp>
    </p:spTree>
    <p:extLst>
      <p:ext uri="{BB962C8B-B14F-4D97-AF65-F5344CB8AC3E}">
        <p14:creationId xmlns:p14="http://schemas.microsoft.com/office/powerpoint/2010/main" val="2102911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8AFBD038-7974-1749-8B78-BF90CA9A0829}" type="slidenum">
              <a:rPr lang="nl-NL" smtClean="0"/>
              <a:t>1</a:t>
            </a:fld>
            <a:endParaRPr lang="nl-NL"/>
          </a:p>
        </p:txBody>
      </p:sp>
    </p:spTree>
    <p:extLst>
      <p:ext uri="{BB962C8B-B14F-4D97-AF65-F5344CB8AC3E}">
        <p14:creationId xmlns:p14="http://schemas.microsoft.com/office/powerpoint/2010/main" val="1026290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8AFBD038-7974-1749-8B78-BF90CA9A0829}" type="slidenum">
              <a:rPr lang="nl-NL" smtClean="0"/>
              <a:t>2</a:t>
            </a:fld>
            <a:endParaRPr lang="nl-NL"/>
          </a:p>
        </p:txBody>
      </p:sp>
    </p:spTree>
    <p:extLst>
      <p:ext uri="{BB962C8B-B14F-4D97-AF65-F5344CB8AC3E}">
        <p14:creationId xmlns:p14="http://schemas.microsoft.com/office/powerpoint/2010/main" val="425750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spcBef>
                <a:spcPts val="1000"/>
              </a:spcBef>
            </a:pPr>
            <a:r>
              <a:rPr lang="nl-NL">
                <a:solidFill>
                  <a:srgbClr val="002256"/>
                </a:solidFill>
              </a:rPr>
              <a:t>Wij ervaarden wederom dat het niet allemaal ‘vanzelf’ gaat. </a:t>
            </a:r>
            <a:endParaRPr lang="en-US">
              <a:solidFill>
                <a:srgbClr val="002256"/>
              </a:solidFill>
            </a:endParaRPr>
          </a:p>
          <a:p>
            <a:pPr>
              <a:spcBef>
                <a:spcPts val="1000"/>
              </a:spcBef>
            </a:pPr>
            <a:r>
              <a:rPr lang="nl-NL">
                <a:solidFill>
                  <a:srgbClr val="002256"/>
                </a:solidFill>
              </a:rPr>
              <a:t>Dat het soms ingewikkeld is om de energie erop te houden. Soms ‘voel’ je het’, maar ligt de oplossing buiten je invloedssfeer ligt. Waardoor energie weglekt of acties verzanden. </a:t>
            </a:r>
            <a:endParaRPr lang="en-US">
              <a:solidFill>
                <a:srgbClr val="002256"/>
              </a:solidFill>
            </a:endParaRPr>
          </a:p>
          <a:p>
            <a:pPr>
              <a:spcBef>
                <a:spcPts val="1000"/>
              </a:spcBef>
            </a:pPr>
            <a:r>
              <a:rPr lang="nl-NL">
                <a:solidFill>
                  <a:srgbClr val="002256"/>
                </a:solidFill>
              </a:rPr>
              <a:t>Daarom een regionaal Opgaveteam 16-27. </a:t>
            </a:r>
            <a:endParaRPr lang="en-US">
              <a:solidFill>
                <a:srgbClr val="002256"/>
              </a:solidFill>
            </a:endParaRPr>
          </a:p>
          <a:p>
            <a:pPr>
              <a:spcBef>
                <a:spcPts val="1000"/>
              </a:spcBef>
            </a:pPr>
            <a:r>
              <a:rPr lang="nl-NL">
                <a:solidFill>
                  <a:srgbClr val="002256"/>
                </a:solidFill>
              </a:rPr>
              <a:t>Aan de slag met de visie gaat ons richting geven, maar eerst verder over het opgaveteam, die mogelijk aan gaat jagen op de thema’s die strakt uit het verdiepende gesprek over de visie voorvloeien.</a:t>
            </a:r>
            <a:endParaRPr lang="en-US">
              <a:solidFill>
                <a:srgbClr val="002256"/>
              </a:solidFill>
            </a:endParaRPr>
          </a:p>
          <a:p>
            <a:endParaRPr lang="en-US">
              <a:ea typeface="Calibri"/>
              <a:cs typeface="Calibri"/>
            </a:endParaRPr>
          </a:p>
        </p:txBody>
      </p:sp>
      <p:sp>
        <p:nvSpPr>
          <p:cNvPr id="4" name="Tijdelijke aanduiding voor dianummer 3"/>
          <p:cNvSpPr>
            <a:spLocks noGrp="1"/>
          </p:cNvSpPr>
          <p:nvPr>
            <p:ph type="sldNum" sz="quarter" idx="5"/>
          </p:nvPr>
        </p:nvSpPr>
        <p:spPr/>
        <p:txBody>
          <a:bodyPr/>
          <a:lstStyle/>
          <a:p>
            <a:fld id="{8AFBD038-7974-1749-8B78-BF90CA9A0829}" type="slidenum">
              <a:rPr lang="nl-NL" smtClean="0"/>
              <a:t>6</a:t>
            </a:fld>
            <a:endParaRPr lang="nl-NL"/>
          </a:p>
        </p:txBody>
      </p:sp>
    </p:spTree>
    <p:extLst>
      <p:ext uri="{BB962C8B-B14F-4D97-AF65-F5344CB8AC3E}">
        <p14:creationId xmlns:p14="http://schemas.microsoft.com/office/powerpoint/2010/main" val="4093807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8AFBD038-7974-1749-8B78-BF90CA9A0829}" type="slidenum">
              <a:rPr lang="nl-NL" smtClean="0"/>
              <a:t>9</a:t>
            </a:fld>
            <a:endParaRPr lang="nl-NL"/>
          </a:p>
        </p:txBody>
      </p:sp>
    </p:spTree>
    <p:extLst>
      <p:ext uri="{BB962C8B-B14F-4D97-AF65-F5344CB8AC3E}">
        <p14:creationId xmlns:p14="http://schemas.microsoft.com/office/powerpoint/2010/main" val="1374847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6FE34E6-520A-46A8-9D98-1B5262CAE318}" type="slidenum">
              <a:rPr lang="nl-NL" smtClean="0"/>
              <a:t>10</a:t>
            </a:fld>
            <a:endParaRPr lang="nl-NL"/>
          </a:p>
        </p:txBody>
      </p:sp>
    </p:spTree>
    <p:extLst>
      <p:ext uri="{BB962C8B-B14F-4D97-AF65-F5344CB8AC3E}">
        <p14:creationId xmlns:p14="http://schemas.microsoft.com/office/powerpoint/2010/main" val="1289177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94343B-E7C6-80B7-0191-3ED5BF70F30B}"/>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FD7D98C5-1E18-89F3-9053-56F6AED12BF6}"/>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6EAC68CB-9721-B0D3-7193-237FD591DF28}"/>
              </a:ext>
            </a:extLst>
          </p:cNvPr>
          <p:cNvSpPr>
            <a:spLocks noGrp="1"/>
          </p:cNvSpPr>
          <p:nvPr>
            <p:ph type="body" idx="1"/>
          </p:nvPr>
        </p:nvSpPr>
        <p:spPr/>
        <p:txBody>
          <a:bodyPr/>
          <a:lstStyle/>
          <a:p>
            <a:pPr>
              <a:spcBef>
                <a:spcPts val="1000"/>
              </a:spcBef>
            </a:pPr>
            <a:r>
              <a:rPr lang="nl-NL">
                <a:solidFill>
                  <a:srgbClr val="002256"/>
                </a:solidFill>
              </a:rPr>
              <a:t>Wij ervaarden wederom dat het niet allemaal ‘vanzelf’ gaat. </a:t>
            </a:r>
            <a:endParaRPr lang="en-US">
              <a:solidFill>
                <a:srgbClr val="002256"/>
              </a:solidFill>
            </a:endParaRPr>
          </a:p>
          <a:p>
            <a:pPr>
              <a:spcBef>
                <a:spcPts val="1000"/>
              </a:spcBef>
            </a:pPr>
            <a:r>
              <a:rPr lang="nl-NL">
                <a:solidFill>
                  <a:srgbClr val="002256"/>
                </a:solidFill>
              </a:rPr>
              <a:t>Dat het soms ingewikkeld is om de energie erop te houden. Soms ‘voel’ je het’, maar ligt de oplossing buiten je invloedssfeer ligt. Waardoor energie weglekt of acties verzanden. </a:t>
            </a:r>
            <a:endParaRPr lang="en-US">
              <a:solidFill>
                <a:srgbClr val="002256"/>
              </a:solidFill>
            </a:endParaRPr>
          </a:p>
          <a:p>
            <a:pPr>
              <a:spcBef>
                <a:spcPts val="1000"/>
              </a:spcBef>
            </a:pPr>
            <a:r>
              <a:rPr lang="nl-NL">
                <a:solidFill>
                  <a:srgbClr val="002256"/>
                </a:solidFill>
              </a:rPr>
              <a:t>Daarom een regionaal Opgaveteam 16-27. </a:t>
            </a:r>
            <a:endParaRPr lang="en-US">
              <a:solidFill>
                <a:srgbClr val="002256"/>
              </a:solidFill>
            </a:endParaRPr>
          </a:p>
          <a:p>
            <a:pPr>
              <a:spcBef>
                <a:spcPts val="1000"/>
              </a:spcBef>
            </a:pPr>
            <a:r>
              <a:rPr lang="nl-NL">
                <a:solidFill>
                  <a:srgbClr val="002256"/>
                </a:solidFill>
              </a:rPr>
              <a:t>Aan de slag met de visie gaat ons richting geven, maar eerst verder over het opgaveteam, die mogelijk aan gaat jagen op de thema’s die strakt uit het verdiepende gesprek over de visie voorvloeien.</a:t>
            </a:r>
            <a:endParaRPr lang="en-US">
              <a:solidFill>
                <a:srgbClr val="002256"/>
              </a:solidFill>
            </a:endParaRPr>
          </a:p>
          <a:p>
            <a:endParaRPr lang="en-US">
              <a:ea typeface="Calibri"/>
              <a:cs typeface="Calibri"/>
            </a:endParaRPr>
          </a:p>
        </p:txBody>
      </p:sp>
      <p:sp>
        <p:nvSpPr>
          <p:cNvPr id="4" name="Tijdelijke aanduiding voor dianummer 3">
            <a:extLst>
              <a:ext uri="{FF2B5EF4-FFF2-40B4-BE49-F238E27FC236}">
                <a16:creationId xmlns:a16="http://schemas.microsoft.com/office/drawing/2014/main" id="{B3B820B2-FE26-61EA-FA0B-0D2B5963A196}"/>
              </a:ext>
            </a:extLst>
          </p:cNvPr>
          <p:cNvSpPr>
            <a:spLocks noGrp="1"/>
          </p:cNvSpPr>
          <p:nvPr>
            <p:ph type="sldNum" sz="quarter" idx="5"/>
          </p:nvPr>
        </p:nvSpPr>
        <p:spPr/>
        <p:txBody>
          <a:bodyPr/>
          <a:lstStyle/>
          <a:p>
            <a:fld id="{8AFBD038-7974-1749-8B78-BF90CA9A0829}" type="slidenum">
              <a:rPr lang="nl-NL" smtClean="0"/>
              <a:t>13</a:t>
            </a:fld>
            <a:endParaRPr lang="nl-NL"/>
          </a:p>
        </p:txBody>
      </p:sp>
    </p:spTree>
    <p:extLst>
      <p:ext uri="{BB962C8B-B14F-4D97-AF65-F5344CB8AC3E}">
        <p14:creationId xmlns:p14="http://schemas.microsoft.com/office/powerpoint/2010/main" val="24042878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8AFBD038-7974-1749-8B78-BF90CA9A0829}" type="slidenum">
              <a:rPr lang="nl-NL" smtClean="0"/>
              <a:t>20</a:t>
            </a:fld>
            <a:endParaRPr lang="nl-NL"/>
          </a:p>
        </p:txBody>
      </p:sp>
    </p:spTree>
    <p:extLst>
      <p:ext uri="{BB962C8B-B14F-4D97-AF65-F5344CB8AC3E}">
        <p14:creationId xmlns:p14="http://schemas.microsoft.com/office/powerpoint/2010/main" val="30000673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bg>
      <p:bgPr>
        <a:solidFill>
          <a:srgbClr val="002256"/>
        </a:solidFill>
        <a:effectLst/>
      </p:bgPr>
    </p:bg>
    <p:spTree>
      <p:nvGrpSpPr>
        <p:cNvPr id="1" name=""/>
        <p:cNvGrpSpPr/>
        <p:nvPr/>
      </p:nvGrpSpPr>
      <p:grpSpPr>
        <a:xfrm>
          <a:off x="0" y="0"/>
          <a:ext cx="0" cy="0"/>
          <a:chOff x="0" y="0"/>
          <a:chExt cx="0" cy="0"/>
        </a:xfrm>
      </p:grpSpPr>
      <p:pic>
        <p:nvPicPr>
          <p:cNvPr id="3" name="Afbeelding 2" descr="Afbeelding met schermopname, Kleurrijkheid, Graphics, cirkel&#10;&#10;Automatisch gegenereerde beschrijving">
            <a:extLst>
              <a:ext uri="{FF2B5EF4-FFF2-40B4-BE49-F238E27FC236}">
                <a16:creationId xmlns:a16="http://schemas.microsoft.com/office/drawing/2014/main" id="{A7075FA5-91AA-FB06-7B8F-9BA9F2635CEE}"/>
              </a:ext>
            </a:extLst>
          </p:cNvPr>
          <p:cNvPicPr>
            <a:picLocks noChangeAspect="1"/>
          </p:cNvPicPr>
          <p:nvPr userDrawn="1"/>
        </p:nvPicPr>
        <p:blipFill>
          <a:blip r:embed="rId2"/>
          <a:stretch>
            <a:fillRect/>
          </a:stretch>
        </p:blipFill>
        <p:spPr>
          <a:xfrm>
            <a:off x="275916" y="2267615"/>
            <a:ext cx="7772400" cy="4270549"/>
          </a:xfrm>
          <a:prstGeom prst="rect">
            <a:avLst/>
          </a:prstGeom>
        </p:spPr>
      </p:pic>
      <p:sp>
        <p:nvSpPr>
          <p:cNvPr id="5" name="Tijdelijke aanduiding voor tekst 4">
            <a:extLst>
              <a:ext uri="{FF2B5EF4-FFF2-40B4-BE49-F238E27FC236}">
                <a16:creationId xmlns:a16="http://schemas.microsoft.com/office/drawing/2014/main" id="{EC7B3510-1E02-23C8-0395-E124201DBF40}"/>
              </a:ext>
            </a:extLst>
          </p:cNvPr>
          <p:cNvSpPr>
            <a:spLocks noGrp="1"/>
          </p:cNvSpPr>
          <p:nvPr>
            <p:ph type="body" sz="quarter" idx="10" hasCustomPrompt="1"/>
          </p:nvPr>
        </p:nvSpPr>
        <p:spPr>
          <a:xfrm>
            <a:off x="2286747" y="2871596"/>
            <a:ext cx="5203825" cy="901700"/>
          </a:xfrm>
        </p:spPr>
        <p:txBody>
          <a:bodyPr>
            <a:normAutofit/>
          </a:bodyPr>
          <a:lstStyle>
            <a:lvl1pPr marL="0" indent="0">
              <a:buNone/>
              <a:defRPr sz="3600" b="1">
                <a:solidFill>
                  <a:schemeClr val="bg1"/>
                </a:solidFill>
                <a:latin typeface="+mj-lt"/>
              </a:defRPr>
            </a:lvl1pPr>
            <a:lvl2pPr>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nl-NL"/>
              <a:t>Naam van de presentatie</a:t>
            </a:r>
          </a:p>
        </p:txBody>
      </p:sp>
      <p:sp>
        <p:nvSpPr>
          <p:cNvPr id="7" name="Tijdelijke aanduiding voor tekst 6">
            <a:extLst>
              <a:ext uri="{FF2B5EF4-FFF2-40B4-BE49-F238E27FC236}">
                <a16:creationId xmlns:a16="http://schemas.microsoft.com/office/drawing/2014/main" id="{758229BA-5405-306F-D21B-DF5E3A243331}"/>
              </a:ext>
            </a:extLst>
          </p:cNvPr>
          <p:cNvSpPr>
            <a:spLocks noGrp="1"/>
          </p:cNvSpPr>
          <p:nvPr>
            <p:ph type="body" sz="quarter" idx="11" hasCustomPrompt="1"/>
          </p:nvPr>
        </p:nvSpPr>
        <p:spPr>
          <a:xfrm>
            <a:off x="2286747" y="3502312"/>
            <a:ext cx="4719637" cy="806450"/>
          </a:xfrm>
        </p:spPr>
        <p:txBody>
          <a:bodyPr/>
          <a:lstStyle>
            <a:lvl1pPr marL="0" indent="0">
              <a:buNone/>
              <a:defRPr>
                <a:solidFill>
                  <a:schemeClr val="bg1"/>
                </a:solidFill>
              </a:defRPr>
            </a:lvl1pPr>
          </a:lstStyle>
          <a:p>
            <a:pPr lvl="0"/>
            <a:r>
              <a:rPr lang="nl-NL"/>
              <a:t>23 juli 2023</a:t>
            </a:r>
          </a:p>
        </p:txBody>
      </p:sp>
      <p:pic>
        <p:nvPicPr>
          <p:cNvPr id="13" name="Afbeelding 12">
            <a:extLst>
              <a:ext uri="{FF2B5EF4-FFF2-40B4-BE49-F238E27FC236}">
                <a16:creationId xmlns:a16="http://schemas.microsoft.com/office/drawing/2014/main" id="{2749D741-2C28-ED5D-1287-E38EEC0E11D7}"/>
              </a:ext>
            </a:extLst>
          </p:cNvPr>
          <p:cNvPicPr>
            <a:picLocks noChangeAspect="1"/>
          </p:cNvPicPr>
          <p:nvPr userDrawn="1"/>
        </p:nvPicPr>
        <p:blipFill>
          <a:blip r:embed="rId3"/>
          <a:srcRect/>
          <a:stretch/>
        </p:blipFill>
        <p:spPr>
          <a:xfrm>
            <a:off x="1" y="0"/>
            <a:ext cx="2536749" cy="1196788"/>
          </a:xfrm>
          <a:prstGeom prst="rect">
            <a:avLst/>
          </a:prstGeom>
        </p:spPr>
      </p:pic>
    </p:spTree>
    <p:extLst>
      <p:ext uri="{BB962C8B-B14F-4D97-AF65-F5344CB8AC3E}">
        <p14:creationId xmlns:p14="http://schemas.microsoft.com/office/powerpoint/2010/main" val="1465326577"/>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FD639A-2E79-ED6D-B98B-0C5144D61302}"/>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FC4B802F-35E9-1EFD-7811-E6E492533D13}"/>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FC6B79AC-EEA6-28E7-CABE-904BA88AA5B8}"/>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0B56CF49-6458-CF60-DE2B-2E1A5E3A3AC5}"/>
              </a:ext>
            </a:extLst>
          </p:cNvPr>
          <p:cNvSpPr>
            <a:spLocks noGrp="1"/>
          </p:cNvSpPr>
          <p:nvPr>
            <p:ph type="dt" sz="half" idx="10"/>
          </p:nvPr>
        </p:nvSpPr>
        <p:spPr/>
        <p:txBody>
          <a:bodyPr/>
          <a:lstStyle/>
          <a:p>
            <a:fld id="{ACA56862-6D90-4AFC-9B66-BC32944CFACB}" type="datetimeFigureOut">
              <a:rPr lang="nl-NL" smtClean="0"/>
              <a:t>17-7-2026</a:t>
            </a:fld>
            <a:endParaRPr lang="nl-NL"/>
          </a:p>
        </p:txBody>
      </p:sp>
      <p:sp>
        <p:nvSpPr>
          <p:cNvPr id="6" name="Tijdelijke aanduiding voor voettekst 5">
            <a:extLst>
              <a:ext uri="{FF2B5EF4-FFF2-40B4-BE49-F238E27FC236}">
                <a16:creationId xmlns:a16="http://schemas.microsoft.com/office/drawing/2014/main" id="{A9441240-02C4-E243-6FE8-528548BE14B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62D3F89-D341-F2F9-5629-C57C369F2272}"/>
              </a:ext>
            </a:extLst>
          </p:cNvPr>
          <p:cNvSpPr>
            <a:spLocks noGrp="1"/>
          </p:cNvSpPr>
          <p:nvPr>
            <p:ph type="sldNum" sz="quarter" idx="12"/>
          </p:nvPr>
        </p:nvSpPr>
        <p:spPr/>
        <p:txBody>
          <a:bodyPr/>
          <a:lstStyle/>
          <a:p>
            <a:fld id="{1D577F9D-20A2-4119-A4FB-7317114F6439}" type="slidenum">
              <a:rPr lang="nl-NL" smtClean="0"/>
              <a:t>‹#›</a:t>
            </a:fld>
            <a:endParaRPr lang="nl-NL"/>
          </a:p>
        </p:txBody>
      </p:sp>
    </p:spTree>
    <p:extLst>
      <p:ext uri="{BB962C8B-B14F-4D97-AF65-F5344CB8AC3E}">
        <p14:creationId xmlns:p14="http://schemas.microsoft.com/office/powerpoint/2010/main" val="2965977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houdsopgave">
    <p:bg>
      <p:bgPr>
        <a:solidFill>
          <a:srgbClr val="DAEEF6"/>
        </a:solidFill>
        <a:effectLst/>
      </p:bgPr>
    </p:bg>
    <p:spTree>
      <p:nvGrpSpPr>
        <p:cNvPr id="1" name=""/>
        <p:cNvGrpSpPr/>
        <p:nvPr/>
      </p:nvGrpSpPr>
      <p:grpSpPr>
        <a:xfrm>
          <a:off x="0" y="0"/>
          <a:ext cx="0" cy="0"/>
          <a:chOff x="0" y="0"/>
          <a:chExt cx="0" cy="0"/>
        </a:xfrm>
      </p:grpSpPr>
      <p:sp>
        <p:nvSpPr>
          <p:cNvPr id="8" name="Afgeronde rechthoek 7">
            <a:extLst>
              <a:ext uri="{FF2B5EF4-FFF2-40B4-BE49-F238E27FC236}">
                <a16:creationId xmlns:a16="http://schemas.microsoft.com/office/drawing/2014/main" id="{9C102EC1-5C47-6A57-34C4-52E38EAA3291}"/>
              </a:ext>
            </a:extLst>
          </p:cNvPr>
          <p:cNvSpPr/>
          <p:nvPr userDrawn="1"/>
        </p:nvSpPr>
        <p:spPr>
          <a:xfrm>
            <a:off x="6160163" y="660771"/>
            <a:ext cx="5715086" cy="5231318"/>
          </a:xfrm>
          <a:prstGeom prst="roundRect">
            <a:avLst>
              <a:gd name="adj" fmla="val 13462"/>
            </a:avLst>
          </a:prstGeom>
          <a:solidFill>
            <a:srgbClr val="1F64A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8FFCC2DA-5FA7-9BB9-B796-D4F9474309ED}"/>
              </a:ext>
            </a:extLst>
          </p:cNvPr>
          <p:cNvSpPr>
            <a:spLocks noGrp="1"/>
          </p:cNvSpPr>
          <p:nvPr>
            <p:ph idx="1"/>
          </p:nvPr>
        </p:nvSpPr>
        <p:spPr>
          <a:xfrm>
            <a:off x="6457732" y="1860006"/>
            <a:ext cx="4978364" cy="3516678"/>
          </a:xfrm>
        </p:spPr>
        <p:txBody>
          <a:bodyPr>
            <a:noAutofit/>
          </a:bodyPr>
          <a:lstStyle>
            <a:lvl1pPr>
              <a:lnSpc>
                <a:spcPct val="120000"/>
              </a:lnSpc>
              <a:defRPr>
                <a:solidFill>
                  <a:schemeClr val="bg1"/>
                </a:solidFill>
              </a:defRPr>
            </a:lvl1pPr>
            <a:lvl2pPr>
              <a:lnSpc>
                <a:spcPct val="120000"/>
              </a:lnSpc>
              <a:defRPr>
                <a:solidFill>
                  <a:schemeClr val="bg1"/>
                </a:solidFill>
              </a:defRPr>
            </a:lvl2pPr>
            <a:lvl3pPr>
              <a:lnSpc>
                <a:spcPct val="120000"/>
              </a:lnSpc>
              <a:defRPr>
                <a:solidFill>
                  <a:schemeClr val="bg1"/>
                </a:solidFill>
              </a:defRPr>
            </a:lvl3pPr>
            <a:lvl4pPr>
              <a:lnSpc>
                <a:spcPct val="120000"/>
              </a:lnSpc>
              <a:defRPr>
                <a:solidFill>
                  <a:schemeClr val="bg1"/>
                </a:solidFill>
              </a:defRPr>
            </a:lvl4pPr>
            <a:lvl5pPr>
              <a:lnSpc>
                <a:spcPct val="120000"/>
              </a:lnSpc>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E3F4184-AF4A-A890-8962-F0E2DD990C68}"/>
              </a:ext>
            </a:extLst>
          </p:cNvPr>
          <p:cNvSpPr>
            <a:spLocks noGrp="1"/>
          </p:cNvSpPr>
          <p:nvPr>
            <p:ph type="dt" sz="half" idx="10"/>
          </p:nvPr>
        </p:nvSpPr>
        <p:spPr/>
        <p:txBody>
          <a:bodyPr/>
          <a:lstStyle/>
          <a:p>
            <a:fld id="{51129BB1-EE7C-FE44-AE7A-C33FDEE36695}" type="datetime1">
              <a:rPr lang="nl-NL" smtClean="0"/>
              <a:t>17-7-2026</a:t>
            </a:fld>
            <a:endParaRPr lang="nl-NL"/>
          </a:p>
        </p:txBody>
      </p:sp>
      <p:sp>
        <p:nvSpPr>
          <p:cNvPr id="5" name="Tijdelijke aanduiding voor voettekst 4">
            <a:extLst>
              <a:ext uri="{FF2B5EF4-FFF2-40B4-BE49-F238E27FC236}">
                <a16:creationId xmlns:a16="http://schemas.microsoft.com/office/drawing/2014/main" id="{0F498D49-0A4F-4018-6DD9-0659C8747DF8}"/>
              </a:ext>
            </a:extLst>
          </p:cNvPr>
          <p:cNvSpPr>
            <a:spLocks noGrp="1"/>
          </p:cNvSpPr>
          <p:nvPr>
            <p:ph type="ftr" sz="quarter" idx="11"/>
          </p:nvPr>
        </p:nvSpPr>
        <p:spPr/>
        <p:txBody>
          <a:bodyPr/>
          <a:lstStyle/>
          <a:p>
            <a:r>
              <a:rPr lang="nl-NL"/>
              <a:t>Thematafel 18 december 2025</a:t>
            </a:r>
          </a:p>
        </p:txBody>
      </p:sp>
      <p:sp>
        <p:nvSpPr>
          <p:cNvPr id="6" name="Tijdelijke aanduiding voor dianummer 5">
            <a:extLst>
              <a:ext uri="{FF2B5EF4-FFF2-40B4-BE49-F238E27FC236}">
                <a16:creationId xmlns:a16="http://schemas.microsoft.com/office/drawing/2014/main" id="{30DFF8CB-1B7E-0A3C-711F-77C3D72D3319}"/>
              </a:ext>
            </a:extLst>
          </p:cNvPr>
          <p:cNvSpPr>
            <a:spLocks noGrp="1"/>
          </p:cNvSpPr>
          <p:nvPr>
            <p:ph type="sldNum" sz="quarter" idx="12"/>
          </p:nvPr>
        </p:nvSpPr>
        <p:spPr/>
        <p:txBody>
          <a:bodyPr/>
          <a:lstStyle/>
          <a:p>
            <a:fld id="{B84F2891-15FE-B749-A280-81F59B9BEEFC}" type="slidenum">
              <a:rPr lang="nl-NL" smtClean="0"/>
              <a:t>‹#›</a:t>
            </a:fld>
            <a:endParaRPr lang="nl-NL"/>
          </a:p>
        </p:txBody>
      </p:sp>
      <p:sp>
        <p:nvSpPr>
          <p:cNvPr id="21" name="Tijdelijke aanduiding voor tekst 20">
            <a:extLst>
              <a:ext uri="{FF2B5EF4-FFF2-40B4-BE49-F238E27FC236}">
                <a16:creationId xmlns:a16="http://schemas.microsoft.com/office/drawing/2014/main" id="{8363FAB3-E7CD-360C-499E-67EDB4FBE02D}"/>
              </a:ext>
            </a:extLst>
          </p:cNvPr>
          <p:cNvSpPr>
            <a:spLocks noGrp="1"/>
          </p:cNvSpPr>
          <p:nvPr>
            <p:ph type="body" sz="quarter" idx="13" hasCustomPrompt="1"/>
          </p:nvPr>
        </p:nvSpPr>
        <p:spPr>
          <a:xfrm>
            <a:off x="6436118" y="998994"/>
            <a:ext cx="5134090" cy="728663"/>
          </a:xfrm>
        </p:spPr>
        <p:txBody>
          <a:bodyPr anchor="ctr">
            <a:normAutofit/>
          </a:bodyPr>
          <a:lstStyle>
            <a:lvl1pPr marL="0" indent="0">
              <a:buNone/>
              <a:defRPr sz="3600" b="1">
                <a:solidFill>
                  <a:schemeClr val="bg1"/>
                </a:solidFill>
                <a:latin typeface="+mj-lt"/>
              </a:defRPr>
            </a:lvl1pPr>
          </a:lstStyle>
          <a:p>
            <a:pPr lvl="0"/>
            <a:r>
              <a:rPr lang="nl-NL"/>
              <a:t>Inhoud</a:t>
            </a:r>
          </a:p>
        </p:txBody>
      </p:sp>
      <p:sp>
        <p:nvSpPr>
          <p:cNvPr id="7" name="Tijdelijke aanduiding voor afbeelding 31">
            <a:extLst>
              <a:ext uri="{FF2B5EF4-FFF2-40B4-BE49-F238E27FC236}">
                <a16:creationId xmlns:a16="http://schemas.microsoft.com/office/drawing/2014/main" id="{8B6B43F1-6F4B-7AFE-F24D-95194B343F2A}"/>
              </a:ext>
            </a:extLst>
          </p:cNvPr>
          <p:cNvSpPr>
            <a:spLocks noGrp="1"/>
          </p:cNvSpPr>
          <p:nvPr>
            <p:ph type="pic" sz="quarter" idx="15"/>
          </p:nvPr>
        </p:nvSpPr>
        <p:spPr>
          <a:xfrm>
            <a:off x="255792" y="661047"/>
            <a:ext cx="5693472" cy="5231318"/>
          </a:xfrm>
          <a:prstGeom prst="roundRect">
            <a:avLst>
              <a:gd name="adj" fmla="val 13874"/>
            </a:avLst>
          </a:prstGeom>
        </p:spPr>
        <p:txBody>
          <a:bodyPr/>
          <a:lstStyle/>
          <a:p>
            <a:endParaRPr lang="nl-NL"/>
          </a:p>
        </p:txBody>
      </p:sp>
    </p:spTree>
    <p:extLst>
      <p:ext uri="{BB962C8B-B14F-4D97-AF65-F5344CB8AC3E}">
        <p14:creationId xmlns:p14="http://schemas.microsoft.com/office/powerpoint/2010/main" val="3886535435"/>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oofstuk aanduiding">
    <p:bg>
      <p:bgPr>
        <a:solidFill>
          <a:srgbClr val="002256"/>
        </a:solidFill>
        <a:effectLst/>
      </p:bgPr>
    </p:bg>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0E3F4184-AF4A-A890-8962-F0E2DD990C68}"/>
              </a:ext>
            </a:extLst>
          </p:cNvPr>
          <p:cNvSpPr>
            <a:spLocks noGrp="1"/>
          </p:cNvSpPr>
          <p:nvPr>
            <p:ph type="dt" sz="half" idx="10"/>
          </p:nvPr>
        </p:nvSpPr>
        <p:spPr/>
        <p:txBody>
          <a:bodyPr/>
          <a:lstStyle/>
          <a:p>
            <a:fld id="{51129BB1-EE7C-FE44-AE7A-C33FDEE36695}" type="datetime1">
              <a:rPr lang="nl-NL" smtClean="0"/>
              <a:t>17-7-2026</a:t>
            </a:fld>
            <a:endParaRPr lang="nl-NL"/>
          </a:p>
        </p:txBody>
      </p:sp>
      <p:sp>
        <p:nvSpPr>
          <p:cNvPr id="5" name="Tijdelijke aanduiding voor voettekst 4">
            <a:extLst>
              <a:ext uri="{FF2B5EF4-FFF2-40B4-BE49-F238E27FC236}">
                <a16:creationId xmlns:a16="http://schemas.microsoft.com/office/drawing/2014/main" id="{0F498D49-0A4F-4018-6DD9-0659C8747DF8}"/>
              </a:ext>
            </a:extLst>
          </p:cNvPr>
          <p:cNvSpPr>
            <a:spLocks noGrp="1"/>
          </p:cNvSpPr>
          <p:nvPr>
            <p:ph type="ftr" sz="quarter" idx="11"/>
          </p:nvPr>
        </p:nvSpPr>
        <p:spPr/>
        <p:txBody>
          <a:bodyPr/>
          <a:lstStyle/>
          <a:p>
            <a:r>
              <a:rPr lang="nl-NL"/>
              <a:t>Thematafel 18 december 2025</a:t>
            </a:r>
          </a:p>
        </p:txBody>
      </p:sp>
      <p:sp>
        <p:nvSpPr>
          <p:cNvPr id="6" name="Tijdelijke aanduiding voor dianummer 5">
            <a:extLst>
              <a:ext uri="{FF2B5EF4-FFF2-40B4-BE49-F238E27FC236}">
                <a16:creationId xmlns:a16="http://schemas.microsoft.com/office/drawing/2014/main" id="{30DFF8CB-1B7E-0A3C-711F-77C3D72D3319}"/>
              </a:ext>
            </a:extLst>
          </p:cNvPr>
          <p:cNvSpPr>
            <a:spLocks noGrp="1"/>
          </p:cNvSpPr>
          <p:nvPr>
            <p:ph type="sldNum" sz="quarter" idx="12"/>
          </p:nvPr>
        </p:nvSpPr>
        <p:spPr/>
        <p:txBody>
          <a:bodyPr/>
          <a:lstStyle/>
          <a:p>
            <a:fld id="{B84F2891-15FE-B749-A280-81F59B9BEEFC}" type="slidenum">
              <a:rPr lang="nl-NL" smtClean="0"/>
              <a:t>‹#›</a:t>
            </a:fld>
            <a:endParaRPr lang="nl-NL"/>
          </a:p>
        </p:txBody>
      </p:sp>
      <p:sp>
        <p:nvSpPr>
          <p:cNvPr id="7" name="Afgeronde rechthoek 6">
            <a:extLst>
              <a:ext uri="{FF2B5EF4-FFF2-40B4-BE49-F238E27FC236}">
                <a16:creationId xmlns:a16="http://schemas.microsoft.com/office/drawing/2014/main" id="{7D0D03BC-3F81-E4FB-8B36-C6F302155B2A}"/>
              </a:ext>
            </a:extLst>
          </p:cNvPr>
          <p:cNvSpPr/>
          <p:nvPr userDrawn="1"/>
        </p:nvSpPr>
        <p:spPr>
          <a:xfrm>
            <a:off x="6169152" y="2846955"/>
            <a:ext cx="5732403" cy="3103866"/>
          </a:xfrm>
          <a:prstGeom prst="roundRect">
            <a:avLst>
              <a:gd name="adj" fmla="val 1952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ijdelijke aanduiding voor afbeelding 31">
            <a:extLst>
              <a:ext uri="{FF2B5EF4-FFF2-40B4-BE49-F238E27FC236}">
                <a16:creationId xmlns:a16="http://schemas.microsoft.com/office/drawing/2014/main" id="{45C3037D-2F3D-7E6F-B07B-47E8AE80BB4E}"/>
              </a:ext>
            </a:extLst>
          </p:cNvPr>
          <p:cNvSpPr>
            <a:spLocks noGrp="1"/>
          </p:cNvSpPr>
          <p:nvPr>
            <p:ph type="pic" sz="quarter" idx="15"/>
          </p:nvPr>
        </p:nvSpPr>
        <p:spPr>
          <a:xfrm>
            <a:off x="290445" y="719503"/>
            <a:ext cx="5610483" cy="5231318"/>
          </a:xfrm>
          <a:prstGeom prst="roundRect">
            <a:avLst>
              <a:gd name="adj" fmla="val 13874"/>
            </a:avLst>
          </a:prstGeom>
        </p:spPr>
        <p:txBody>
          <a:bodyPr/>
          <a:lstStyle/>
          <a:p>
            <a:endParaRPr lang="nl-NL"/>
          </a:p>
        </p:txBody>
      </p:sp>
      <p:sp>
        <p:nvSpPr>
          <p:cNvPr id="9" name="Tijdelijke aanduiding voor tekst 4">
            <a:extLst>
              <a:ext uri="{FF2B5EF4-FFF2-40B4-BE49-F238E27FC236}">
                <a16:creationId xmlns:a16="http://schemas.microsoft.com/office/drawing/2014/main" id="{1FC57908-9208-DDCD-5522-331FBAEB0CAD}"/>
              </a:ext>
            </a:extLst>
          </p:cNvPr>
          <p:cNvSpPr>
            <a:spLocks noGrp="1"/>
          </p:cNvSpPr>
          <p:nvPr>
            <p:ph type="body" sz="quarter" idx="16" hasCustomPrompt="1"/>
          </p:nvPr>
        </p:nvSpPr>
        <p:spPr>
          <a:xfrm>
            <a:off x="6437376" y="3938537"/>
            <a:ext cx="5242559" cy="742950"/>
          </a:xfrm>
        </p:spPr>
        <p:txBody>
          <a:bodyPr anchor="ctr">
            <a:noAutofit/>
          </a:bodyPr>
          <a:lstStyle>
            <a:lvl1pPr marL="0" indent="0">
              <a:lnSpc>
                <a:spcPct val="100000"/>
              </a:lnSpc>
              <a:buNone/>
              <a:defRPr sz="3600" b="1">
                <a:solidFill>
                  <a:srgbClr val="002256"/>
                </a:solidFill>
                <a:latin typeface="+mj-lt"/>
              </a:defRPr>
            </a:lvl1pPr>
            <a:lvl2pPr>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nl-NL"/>
              <a:t>Hoofdstuk titel</a:t>
            </a:r>
          </a:p>
        </p:txBody>
      </p:sp>
      <p:sp>
        <p:nvSpPr>
          <p:cNvPr id="10" name="Ovaal 9">
            <a:extLst>
              <a:ext uri="{FF2B5EF4-FFF2-40B4-BE49-F238E27FC236}">
                <a16:creationId xmlns:a16="http://schemas.microsoft.com/office/drawing/2014/main" id="{7074ADB6-EA2B-9DFD-111C-17440183C79B}"/>
              </a:ext>
            </a:extLst>
          </p:cNvPr>
          <p:cNvSpPr/>
          <p:nvPr userDrawn="1"/>
        </p:nvSpPr>
        <p:spPr>
          <a:xfrm>
            <a:off x="6169152" y="719503"/>
            <a:ext cx="1928655" cy="1928655"/>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22">
            <a:extLst>
              <a:ext uri="{FF2B5EF4-FFF2-40B4-BE49-F238E27FC236}">
                <a16:creationId xmlns:a16="http://schemas.microsoft.com/office/drawing/2014/main" id="{2F1649D2-FD7A-B910-9059-2A6318ED994F}"/>
              </a:ext>
            </a:extLst>
          </p:cNvPr>
          <p:cNvSpPr>
            <a:spLocks noGrp="1"/>
          </p:cNvSpPr>
          <p:nvPr>
            <p:ph type="body" sz="quarter" idx="17" hasCustomPrompt="1"/>
          </p:nvPr>
        </p:nvSpPr>
        <p:spPr>
          <a:xfrm>
            <a:off x="6582208" y="1020627"/>
            <a:ext cx="1071562" cy="1171575"/>
          </a:xfrm>
        </p:spPr>
        <p:txBody>
          <a:bodyPr anchor="ctr"/>
          <a:lstStyle>
            <a:lvl1pPr marL="0" indent="0" algn="ctr">
              <a:buNone/>
              <a:defRPr sz="8000" b="1">
                <a:latin typeface="Calibri" panose="020F0502020204030204" pitchFamily="34" charset="0"/>
                <a:cs typeface="Calibri" panose="020F0502020204030204" pitchFamily="34" charset="0"/>
              </a:defRPr>
            </a:lvl1pPr>
          </a:lstStyle>
          <a:p>
            <a:pPr lvl="0"/>
            <a:r>
              <a:rPr lang="nl-NL"/>
              <a:t>1</a:t>
            </a:r>
          </a:p>
        </p:txBody>
      </p:sp>
    </p:spTree>
    <p:extLst>
      <p:ext uri="{BB962C8B-B14F-4D97-AF65-F5344CB8AC3E}">
        <p14:creationId xmlns:p14="http://schemas.microsoft.com/office/powerpoint/2010/main" val="1469211507"/>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 + afbeelding">
    <p:bg>
      <p:bgPr>
        <a:solidFill>
          <a:schemeClr val="bg1"/>
        </a:solidFill>
        <a:effectLst/>
      </p:bgPr>
    </p:bg>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0E3F4184-AF4A-A890-8962-F0E2DD990C68}"/>
              </a:ext>
            </a:extLst>
          </p:cNvPr>
          <p:cNvSpPr>
            <a:spLocks noGrp="1"/>
          </p:cNvSpPr>
          <p:nvPr>
            <p:ph type="dt" sz="half" idx="10"/>
          </p:nvPr>
        </p:nvSpPr>
        <p:spPr/>
        <p:txBody>
          <a:bodyPr/>
          <a:lstStyle/>
          <a:p>
            <a:fld id="{0132C10F-838A-8741-A668-826BEF2DA26B}" type="datetime1">
              <a:rPr lang="nl-NL" smtClean="0"/>
              <a:t>17-7-2026</a:t>
            </a:fld>
            <a:endParaRPr lang="nl-NL"/>
          </a:p>
        </p:txBody>
      </p:sp>
      <p:sp>
        <p:nvSpPr>
          <p:cNvPr id="5" name="Tijdelijke aanduiding voor voettekst 4">
            <a:extLst>
              <a:ext uri="{FF2B5EF4-FFF2-40B4-BE49-F238E27FC236}">
                <a16:creationId xmlns:a16="http://schemas.microsoft.com/office/drawing/2014/main" id="{0F498D49-0A4F-4018-6DD9-0659C8747DF8}"/>
              </a:ext>
            </a:extLst>
          </p:cNvPr>
          <p:cNvSpPr>
            <a:spLocks noGrp="1"/>
          </p:cNvSpPr>
          <p:nvPr>
            <p:ph type="ftr" sz="quarter" idx="11"/>
          </p:nvPr>
        </p:nvSpPr>
        <p:spPr/>
        <p:txBody>
          <a:bodyPr/>
          <a:lstStyle/>
          <a:p>
            <a:r>
              <a:rPr lang="nl-NL"/>
              <a:t>Thematafel 18 december 2025</a:t>
            </a:r>
          </a:p>
        </p:txBody>
      </p:sp>
      <p:sp>
        <p:nvSpPr>
          <p:cNvPr id="6" name="Tijdelijke aanduiding voor dianummer 5">
            <a:extLst>
              <a:ext uri="{FF2B5EF4-FFF2-40B4-BE49-F238E27FC236}">
                <a16:creationId xmlns:a16="http://schemas.microsoft.com/office/drawing/2014/main" id="{30DFF8CB-1B7E-0A3C-711F-77C3D72D3319}"/>
              </a:ext>
            </a:extLst>
          </p:cNvPr>
          <p:cNvSpPr>
            <a:spLocks noGrp="1"/>
          </p:cNvSpPr>
          <p:nvPr>
            <p:ph type="sldNum" sz="quarter" idx="12"/>
          </p:nvPr>
        </p:nvSpPr>
        <p:spPr/>
        <p:txBody>
          <a:bodyPr/>
          <a:lstStyle/>
          <a:p>
            <a:fld id="{B84F2891-15FE-B749-A280-81F59B9BEEFC}" type="slidenum">
              <a:rPr lang="nl-NL" smtClean="0"/>
              <a:t>‹#›</a:t>
            </a:fld>
            <a:endParaRPr lang="nl-NL"/>
          </a:p>
        </p:txBody>
      </p:sp>
      <p:sp>
        <p:nvSpPr>
          <p:cNvPr id="15" name="Afgeronde rechthoek 14">
            <a:extLst>
              <a:ext uri="{FF2B5EF4-FFF2-40B4-BE49-F238E27FC236}">
                <a16:creationId xmlns:a16="http://schemas.microsoft.com/office/drawing/2014/main" id="{1D43C6F4-4BA3-C845-E6F4-D57C04D5E018}"/>
              </a:ext>
            </a:extLst>
          </p:cNvPr>
          <p:cNvSpPr/>
          <p:nvPr userDrawn="1"/>
        </p:nvSpPr>
        <p:spPr>
          <a:xfrm>
            <a:off x="290446" y="646493"/>
            <a:ext cx="4321896" cy="5231317"/>
          </a:xfrm>
          <a:prstGeom prst="roundRect">
            <a:avLst/>
          </a:prstGeom>
          <a:solidFill>
            <a:srgbClr val="DAEE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Tijdelijke aanduiding voor tekst 16">
            <a:extLst>
              <a:ext uri="{FF2B5EF4-FFF2-40B4-BE49-F238E27FC236}">
                <a16:creationId xmlns:a16="http://schemas.microsoft.com/office/drawing/2014/main" id="{3D9E4B5F-B68D-6F73-C440-83B5E2BDC4F7}"/>
              </a:ext>
            </a:extLst>
          </p:cNvPr>
          <p:cNvSpPr>
            <a:spLocks noGrp="1"/>
          </p:cNvSpPr>
          <p:nvPr>
            <p:ph type="body" sz="quarter" idx="16"/>
          </p:nvPr>
        </p:nvSpPr>
        <p:spPr>
          <a:xfrm>
            <a:off x="656154" y="980190"/>
            <a:ext cx="3569960" cy="4586597"/>
          </a:xfrm>
        </p:spPr>
        <p:txBody>
          <a:bodyPr anchor="ct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grpSp>
        <p:nvGrpSpPr>
          <p:cNvPr id="18" name="Groep 17">
            <a:extLst>
              <a:ext uri="{FF2B5EF4-FFF2-40B4-BE49-F238E27FC236}">
                <a16:creationId xmlns:a16="http://schemas.microsoft.com/office/drawing/2014/main" id="{351DAF23-8C17-6DE4-02A0-1348BF3D279A}"/>
              </a:ext>
            </a:extLst>
          </p:cNvPr>
          <p:cNvGrpSpPr/>
          <p:nvPr userDrawn="1"/>
        </p:nvGrpSpPr>
        <p:grpSpPr>
          <a:xfrm>
            <a:off x="404155" y="11094572"/>
            <a:ext cx="10748926" cy="503999"/>
            <a:chOff x="753779" y="6217476"/>
            <a:chExt cx="10748926" cy="503999"/>
          </a:xfrm>
        </p:grpSpPr>
        <p:sp>
          <p:nvSpPr>
            <p:cNvPr id="19" name="Afgeronde rechthoek 18">
              <a:extLst>
                <a:ext uri="{FF2B5EF4-FFF2-40B4-BE49-F238E27FC236}">
                  <a16:creationId xmlns:a16="http://schemas.microsoft.com/office/drawing/2014/main" id="{13A8CF32-5170-B46C-AA2C-FCDD39392B1E}"/>
                </a:ext>
              </a:extLst>
            </p:cNvPr>
            <p:cNvSpPr/>
            <p:nvPr userDrawn="1"/>
          </p:nvSpPr>
          <p:spPr>
            <a:xfrm>
              <a:off x="941294" y="6217476"/>
              <a:ext cx="10327341" cy="503999"/>
            </a:xfrm>
            <a:prstGeom prst="roundRect">
              <a:avLst/>
            </a:prstGeom>
            <a:solidFill>
              <a:srgbClr val="18B0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Ovaal 19">
              <a:extLst>
                <a:ext uri="{FF2B5EF4-FFF2-40B4-BE49-F238E27FC236}">
                  <a16:creationId xmlns:a16="http://schemas.microsoft.com/office/drawing/2014/main" id="{9E49B4E7-3FB2-AA6C-61D5-83ABAA73A71D}"/>
                </a:ext>
              </a:extLst>
            </p:cNvPr>
            <p:cNvSpPr/>
            <p:nvPr userDrawn="1"/>
          </p:nvSpPr>
          <p:spPr>
            <a:xfrm>
              <a:off x="753779" y="6217476"/>
              <a:ext cx="503999" cy="503999"/>
            </a:xfrm>
            <a:prstGeom prst="ellipse">
              <a:avLst/>
            </a:prstGeom>
            <a:solidFill>
              <a:srgbClr val="18B0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Ovaal 21">
              <a:extLst>
                <a:ext uri="{FF2B5EF4-FFF2-40B4-BE49-F238E27FC236}">
                  <a16:creationId xmlns:a16="http://schemas.microsoft.com/office/drawing/2014/main" id="{4A9BDFA5-B857-0157-8A19-72B6B10A00F2}"/>
                </a:ext>
              </a:extLst>
            </p:cNvPr>
            <p:cNvSpPr/>
            <p:nvPr userDrawn="1"/>
          </p:nvSpPr>
          <p:spPr>
            <a:xfrm>
              <a:off x="10998706" y="6217476"/>
              <a:ext cx="503999" cy="503999"/>
            </a:xfrm>
            <a:prstGeom prst="ellipse">
              <a:avLst/>
            </a:prstGeom>
            <a:solidFill>
              <a:srgbClr val="18B0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12" name="Tijdelijke aanduiding voor afbeelding 31">
            <a:extLst>
              <a:ext uri="{FF2B5EF4-FFF2-40B4-BE49-F238E27FC236}">
                <a16:creationId xmlns:a16="http://schemas.microsoft.com/office/drawing/2014/main" id="{9B845BED-74A0-1D10-4BEC-63B1980FA965}"/>
              </a:ext>
            </a:extLst>
          </p:cNvPr>
          <p:cNvSpPr>
            <a:spLocks noGrp="1"/>
          </p:cNvSpPr>
          <p:nvPr>
            <p:ph type="pic" sz="quarter" idx="17"/>
          </p:nvPr>
        </p:nvSpPr>
        <p:spPr>
          <a:xfrm>
            <a:off x="4833257" y="661047"/>
            <a:ext cx="7068297" cy="5231318"/>
          </a:xfrm>
          <a:prstGeom prst="roundRect">
            <a:avLst>
              <a:gd name="adj" fmla="val 10609"/>
            </a:avLst>
          </a:prstGeom>
        </p:spPr>
        <p:txBody>
          <a:bodyPr/>
          <a:lstStyle/>
          <a:p>
            <a:endParaRPr lang="nl-NL"/>
          </a:p>
        </p:txBody>
      </p:sp>
    </p:spTree>
    <p:extLst>
      <p:ext uri="{BB962C8B-B14F-4D97-AF65-F5344CB8AC3E}">
        <p14:creationId xmlns:p14="http://schemas.microsoft.com/office/powerpoint/2010/main" val="2514179710"/>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 pagina">
    <p:spTree>
      <p:nvGrpSpPr>
        <p:cNvPr id="1" name=""/>
        <p:cNvGrpSpPr/>
        <p:nvPr/>
      </p:nvGrpSpPr>
      <p:grpSpPr>
        <a:xfrm>
          <a:off x="0" y="0"/>
          <a:ext cx="0" cy="0"/>
          <a:chOff x="0" y="0"/>
          <a:chExt cx="0" cy="0"/>
        </a:xfrm>
      </p:grpSpPr>
      <p:sp>
        <p:nvSpPr>
          <p:cNvPr id="2" name="Afgeronde rechthoek 1">
            <a:extLst>
              <a:ext uri="{FF2B5EF4-FFF2-40B4-BE49-F238E27FC236}">
                <a16:creationId xmlns:a16="http://schemas.microsoft.com/office/drawing/2014/main" id="{E7B05644-DF28-2BA0-60E4-90755D7316DD}"/>
              </a:ext>
            </a:extLst>
          </p:cNvPr>
          <p:cNvSpPr/>
          <p:nvPr userDrawn="1"/>
        </p:nvSpPr>
        <p:spPr>
          <a:xfrm>
            <a:off x="271465" y="301451"/>
            <a:ext cx="11631254" cy="5967921"/>
          </a:xfrm>
          <a:prstGeom prst="roundRect">
            <a:avLst/>
          </a:prstGeom>
          <a:solidFill>
            <a:srgbClr val="DAEE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ijdelijke aanduiding voor datum 3">
            <a:extLst>
              <a:ext uri="{FF2B5EF4-FFF2-40B4-BE49-F238E27FC236}">
                <a16:creationId xmlns:a16="http://schemas.microsoft.com/office/drawing/2014/main" id="{EE1EEE7A-65F9-49E5-3A6B-0D53564A01BD}"/>
              </a:ext>
            </a:extLst>
          </p:cNvPr>
          <p:cNvSpPr>
            <a:spLocks noGrp="1"/>
          </p:cNvSpPr>
          <p:nvPr>
            <p:ph type="dt" sz="half" idx="10"/>
          </p:nvPr>
        </p:nvSpPr>
        <p:spPr/>
        <p:txBody>
          <a:bodyPr/>
          <a:lstStyle>
            <a:lvl1pPr>
              <a:defRPr>
                <a:solidFill>
                  <a:srgbClr val="00B8DF"/>
                </a:solidFill>
              </a:defRPr>
            </a:lvl1pPr>
          </a:lstStyle>
          <a:p>
            <a:fld id="{E920D804-9F70-704B-AD9E-442B37C00EB5}" type="datetime1">
              <a:rPr lang="nl-NL" smtClean="0"/>
              <a:pPr/>
              <a:t>17-7-2026</a:t>
            </a:fld>
            <a:endParaRPr lang="nl-NL"/>
          </a:p>
        </p:txBody>
      </p:sp>
      <p:sp>
        <p:nvSpPr>
          <p:cNvPr id="5" name="Tijdelijke aanduiding voor voettekst 4">
            <a:extLst>
              <a:ext uri="{FF2B5EF4-FFF2-40B4-BE49-F238E27FC236}">
                <a16:creationId xmlns:a16="http://schemas.microsoft.com/office/drawing/2014/main" id="{EDF35F45-715C-2094-CFF3-1D5EBF2B33C6}"/>
              </a:ext>
            </a:extLst>
          </p:cNvPr>
          <p:cNvSpPr>
            <a:spLocks noGrp="1"/>
          </p:cNvSpPr>
          <p:nvPr>
            <p:ph type="ftr" sz="quarter" idx="11"/>
          </p:nvPr>
        </p:nvSpPr>
        <p:spPr/>
        <p:txBody>
          <a:bodyPr/>
          <a:lstStyle>
            <a:lvl1pPr>
              <a:defRPr>
                <a:solidFill>
                  <a:srgbClr val="00B8DF"/>
                </a:solidFill>
              </a:defRPr>
            </a:lvl1pPr>
          </a:lstStyle>
          <a:p>
            <a:r>
              <a:rPr lang="nl-NL"/>
              <a:t>Thematafel 18 december 2025</a:t>
            </a:r>
          </a:p>
        </p:txBody>
      </p:sp>
      <p:sp>
        <p:nvSpPr>
          <p:cNvPr id="6" name="Tijdelijke aanduiding voor dianummer 5">
            <a:extLst>
              <a:ext uri="{FF2B5EF4-FFF2-40B4-BE49-F238E27FC236}">
                <a16:creationId xmlns:a16="http://schemas.microsoft.com/office/drawing/2014/main" id="{69D82E36-EC7D-BEDE-BCF6-907538EFE68D}"/>
              </a:ext>
            </a:extLst>
          </p:cNvPr>
          <p:cNvSpPr>
            <a:spLocks noGrp="1"/>
          </p:cNvSpPr>
          <p:nvPr>
            <p:ph type="sldNum" sz="quarter" idx="12"/>
          </p:nvPr>
        </p:nvSpPr>
        <p:spPr/>
        <p:txBody>
          <a:bodyPr/>
          <a:lstStyle>
            <a:lvl1pPr>
              <a:defRPr>
                <a:solidFill>
                  <a:srgbClr val="00B8DF"/>
                </a:solidFill>
              </a:defRPr>
            </a:lvl1pPr>
          </a:lstStyle>
          <a:p>
            <a:fld id="{B84F2891-15FE-B749-A280-81F59B9BEEFC}" type="slidenum">
              <a:rPr lang="nl-NL" smtClean="0"/>
              <a:pPr/>
              <a:t>‹#›</a:t>
            </a:fld>
            <a:endParaRPr lang="nl-NL"/>
          </a:p>
        </p:txBody>
      </p:sp>
      <p:sp>
        <p:nvSpPr>
          <p:cNvPr id="29" name="Tijdelijke aanduiding voor tekst 28">
            <a:extLst>
              <a:ext uri="{FF2B5EF4-FFF2-40B4-BE49-F238E27FC236}">
                <a16:creationId xmlns:a16="http://schemas.microsoft.com/office/drawing/2014/main" id="{14B68138-D970-A88E-EFE0-5000133FA64C}"/>
              </a:ext>
            </a:extLst>
          </p:cNvPr>
          <p:cNvSpPr>
            <a:spLocks noGrp="1"/>
          </p:cNvSpPr>
          <p:nvPr>
            <p:ph type="body" sz="quarter" idx="13" hasCustomPrompt="1"/>
          </p:nvPr>
        </p:nvSpPr>
        <p:spPr>
          <a:xfrm>
            <a:off x="838200" y="688422"/>
            <a:ext cx="10026556" cy="651462"/>
          </a:xfrm>
        </p:spPr>
        <p:txBody>
          <a:bodyPr>
            <a:noAutofit/>
          </a:bodyPr>
          <a:lstStyle>
            <a:lvl1pPr marL="0" indent="0">
              <a:buNone/>
              <a:defRPr sz="3600" b="1">
                <a:latin typeface="Calibri" panose="020F0502020204030204" pitchFamily="34" charset="0"/>
                <a:cs typeface="Calibri" panose="020F0502020204030204" pitchFamily="34" charset="0"/>
              </a:defRPr>
            </a:lvl1pPr>
            <a:lvl2pPr>
              <a:defRPr sz="3600"/>
            </a:lvl2pPr>
            <a:lvl3pPr>
              <a:defRPr sz="3600"/>
            </a:lvl3pPr>
            <a:lvl4pPr>
              <a:defRPr sz="3600"/>
            </a:lvl4pPr>
            <a:lvl5pPr>
              <a:defRPr sz="3600"/>
            </a:lvl5pPr>
          </a:lstStyle>
          <a:p>
            <a:pPr lvl="0"/>
            <a:r>
              <a:rPr lang="nl-NL"/>
              <a:t>Titel van een pagina met veel tekst</a:t>
            </a:r>
          </a:p>
        </p:txBody>
      </p:sp>
      <p:sp>
        <p:nvSpPr>
          <p:cNvPr id="30" name="Tijdelijke aanduiding voor tekst 28">
            <a:extLst>
              <a:ext uri="{FF2B5EF4-FFF2-40B4-BE49-F238E27FC236}">
                <a16:creationId xmlns:a16="http://schemas.microsoft.com/office/drawing/2014/main" id="{C0DC3835-1676-DD41-FAF0-449D9F81B2FA}"/>
              </a:ext>
            </a:extLst>
          </p:cNvPr>
          <p:cNvSpPr>
            <a:spLocks noGrp="1"/>
          </p:cNvSpPr>
          <p:nvPr>
            <p:ph type="body" sz="quarter" idx="14" hasCustomPrompt="1"/>
          </p:nvPr>
        </p:nvSpPr>
        <p:spPr>
          <a:xfrm>
            <a:off x="838200" y="1451689"/>
            <a:ext cx="10026556" cy="651462"/>
          </a:xfrm>
        </p:spPr>
        <p:txBody>
          <a:bodyPr>
            <a:noAutofit/>
          </a:bodyPr>
          <a:lstStyle>
            <a:lvl1pPr marL="0" indent="0">
              <a:buNone/>
              <a:defRPr sz="2400">
                <a:solidFill>
                  <a:schemeClr val="tx1"/>
                </a:solidFill>
              </a:defRPr>
            </a:lvl1pPr>
            <a:lvl2pPr>
              <a:defRPr sz="3600"/>
            </a:lvl2pPr>
            <a:lvl3pPr>
              <a:defRPr sz="3600"/>
            </a:lvl3pPr>
            <a:lvl4pPr>
              <a:defRPr sz="3600"/>
            </a:lvl4pPr>
            <a:lvl5pPr>
              <a:defRPr sz="3600"/>
            </a:lvl5pPr>
          </a:lstStyle>
          <a:p>
            <a:pPr lvl="0"/>
            <a:r>
              <a:rPr lang="nl-NL"/>
              <a:t>Titel van een pagina met veel tekst</a:t>
            </a:r>
          </a:p>
        </p:txBody>
      </p:sp>
    </p:spTree>
    <p:extLst>
      <p:ext uri="{BB962C8B-B14F-4D97-AF65-F5344CB8AC3E}">
        <p14:creationId xmlns:p14="http://schemas.microsoft.com/office/powerpoint/2010/main" val="2731804053"/>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eerdere afbeeldingen">
    <p:bg>
      <p:bgPr>
        <a:solidFill>
          <a:schemeClr val="bg1"/>
        </a:solidFill>
        <a:effectLst/>
      </p:bgPr>
    </p:bg>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0E3F4184-AF4A-A890-8962-F0E2DD990C68}"/>
              </a:ext>
            </a:extLst>
          </p:cNvPr>
          <p:cNvSpPr>
            <a:spLocks noGrp="1"/>
          </p:cNvSpPr>
          <p:nvPr>
            <p:ph type="dt" sz="half" idx="10"/>
          </p:nvPr>
        </p:nvSpPr>
        <p:spPr/>
        <p:txBody>
          <a:bodyPr/>
          <a:lstStyle/>
          <a:p>
            <a:fld id="{0132C10F-838A-8741-A668-826BEF2DA26B}" type="datetime1">
              <a:rPr lang="nl-NL" smtClean="0"/>
              <a:t>17-7-2026</a:t>
            </a:fld>
            <a:endParaRPr lang="nl-NL"/>
          </a:p>
        </p:txBody>
      </p:sp>
      <p:sp>
        <p:nvSpPr>
          <p:cNvPr id="5" name="Tijdelijke aanduiding voor voettekst 4">
            <a:extLst>
              <a:ext uri="{FF2B5EF4-FFF2-40B4-BE49-F238E27FC236}">
                <a16:creationId xmlns:a16="http://schemas.microsoft.com/office/drawing/2014/main" id="{0F498D49-0A4F-4018-6DD9-0659C8747DF8}"/>
              </a:ext>
            </a:extLst>
          </p:cNvPr>
          <p:cNvSpPr>
            <a:spLocks noGrp="1"/>
          </p:cNvSpPr>
          <p:nvPr>
            <p:ph type="ftr" sz="quarter" idx="11"/>
          </p:nvPr>
        </p:nvSpPr>
        <p:spPr/>
        <p:txBody>
          <a:bodyPr/>
          <a:lstStyle/>
          <a:p>
            <a:r>
              <a:rPr lang="nl-NL"/>
              <a:t>Thematafel 18 december 2025</a:t>
            </a:r>
          </a:p>
        </p:txBody>
      </p:sp>
      <p:sp>
        <p:nvSpPr>
          <p:cNvPr id="6" name="Tijdelijke aanduiding voor dianummer 5">
            <a:extLst>
              <a:ext uri="{FF2B5EF4-FFF2-40B4-BE49-F238E27FC236}">
                <a16:creationId xmlns:a16="http://schemas.microsoft.com/office/drawing/2014/main" id="{30DFF8CB-1B7E-0A3C-711F-77C3D72D3319}"/>
              </a:ext>
            </a:extLst>
          </p:cNvPr>
          <p:cNvSpPr>
            <a:spLocks noGrp="1"/>
          </p:cNvSpPr>
          <p:nvPr>
            <p:ph type="sldNum" sz="quarter" idx="12"/>
          </p:nvPr>
        </p:nvSpPr>
        <p:spPr/>
        <p:txBody>
          <a:bodyPr/>
          <a:lstStyle/>
          <a:p>
            <a:fld id="{B84F2891-15FE-B749-A280-81F59B9BEEFC}" type="slidenum">
              <a:rPr lang="nl-NL" smtClean="0"/>
              <a:t>‹#›</a:t>
            </a:fld>
            <a:endParaRPr lang="nl-NL"/>
          </a:p>
        </p:txBody>
      </p:sp>
      <p:grpSp>
        <p:nvGrpSpPr>
          <p:cNvPr id="18" name="Groep 17">
            <a:extLst>
              <a:ext uri="{FF2B5EF4-FFF2-40B4-BE49-F238E27FC236}">
                <a16:creationId xmlns:a16="http://schemas.microsoft.com/office/drawing/2014/main" id="{351DAF23-8C17-6DE4-02A0-1348BF3D279A}"/>
              </a:ext>
            </a:extLst>
          </p:cNvPr>
          <p:cNvGrpSpPr/>
          <p:nvPr userDrawn="1"/>
        </p:nvGrpSpPr>
        <p:grpSpPr>
          <a:xfrm>
            <a:off x="404155" y="11094572"/>
            <a:ext cx="10748926" cy="503999"/>
            <a:chOff x="753779" y="6217476"/>
            <a:chExt cx="10748926" cy="503999"/>
          </a:xfrm>
        </p:grpSpPr>
        <p:sp>
          <p:nvSpPr>
            <p:cNvPr id="19" name="Afgeronde rechthoek 18">
              <a:extLst>
                <a:ext uri="{FF2B5EF4-FFF2-40B4-BE49-F238E27FC236}">
                  <a16:creationId xmlns:a16="http://schemas.microsoft.com/office/drawing/2014/main" id="{13A8CF32-5170-B46C-AA2C-FCDD39392B1E}"/>
                </a:ext>
              </a:extLst>
            </p:cNvPr>
            <p:cNvSpPr/>
            <p:nvPr userDrawn="1"/>
          </p:nvSpPr>
          <p:spPr>
            <a:xfrm>
              <a:off x="941294" y="6217476"/>
              <a:ext cx="10327341" cy="503999"/>
            </a:xfrm>
            <a:prstGeom prst="roundRect">
              <a:avLst/>
            </a:prstGeom>
            <a:solidFill>
              <a:srgbClr val="18B0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Ovaal 19">
              <a:extLst>
                <a:ext uri="{FF2B5EF4-FFF2-40B4-BE49-F238E27FC236}">
                  <a16:creationId xmlns:a16="http://schemas.microsoft.com/office/drawing/2014/main" id="{9E49B4E7-3FB2-AA6C-61D5-83ABAA73A71D}"/>
                </a:ext>
              </a:extLst>
            </p:cNvPr>
            <p:cNvSpPr/>
            <p:nvPr userDrawn="1"/>
          </p:nvSpPr>
          <p:spPr>
            <a:xfrm>
              <a:off x="753779" y="6217476"/>
              <a:ext cx="503999" cy="503999"/>
            </a:xfrm>
            <a:prstGeom prst="ellipse">
              <a:avLst/>
            </a:prstGeom>
            <a:solidFill>
              <a:srgbClr val="18B0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Ovaal 21">
              <a:extLst>
                <a:ext uri="{FF2B5EF4-FFF2-40B4-BE49-F238E27FC236}">
                  <a16:creationId xmlns:a16="http://schemas.microsoft.com/office/drawing/2014/main" id="{4A9BDFA5-B857-0157-8A19-72B6B10A00F2}"/>
                </a:ext>
              </a:extLst>
            </p:cNvPr>
            <p:cNvSpPr/>
            <p:nvPr userDrawn="1"/>
          </p:nvSpPr>
          <p:spPr>
            <a:xfrm>
              <a:off x="10998706" y="6217476"/>
              <a:ext cx="503999" cy="503999"/>
            </a:xfrm>
            <a:prstGeom prst="ellipse">
              <a:avLst/>
            </a:prstGeom>
            <a:solidFill>
              <a:srgbClr val="18B0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12" name="Tijdelijke aanduiding voor afbeelding 31">
            <a:extLst>
              <a:ext uri="{FF2B5EF4-FFF2-40B4-BE49-F238E27FC236}">
                <a16:creationId xmlns:a16="http://schemas.microsoft.com/office/drawing/2014/main" id="{9B845BED-74A0-1D10-4BEC-63B1980FA965}"/>
              </a:ext>
            </a:extLst>
          </p:cNvPr>
          <p:cNvSpPr>
            <a:spLocks noGrp="1"/>
          </p:cNvSpPr>
          <p:nvPr>
            <p:ph type="pic" sz="quarter" idx="17"/>
          </p:nvPr>
        </p:nvSpPr>
        <p:spPr>
          <a:xfrm>
            <a:off x="4833257" y="661047"/>
            <a:ext cx="7068297" cy="5231318"/>
          </a:xfrm>
          <a:prstGeom prst="roundRect">
            <a:avLst>
              <a:gd name="adj" fmla="val 10609"/>
            </a:avLst>
          </a:prstGeom>
        </p:spPr>
        <p:txBody>
          <a:bodyPr/>
          <a:lstStyle/>
          <a:p>
            <a:endParaRPr lang="nl-NL"/>
          </a:p>
        </p:txBody>
      </p:sp>
      <p:sp>
        <p:nvSpPr>
          <p:cNvPr id="9" name="Tijdelijke aanduiding voor afbeelding 31">
            <a:extLst>
              <a:ext uri="{FF2B5EF4-FFF2-40B4-BE49-F238E27FC236}">
                <a16:creationId xmlns:a16="http://schemas.microsoft.com/office/drawing/2014/main" id="{81C1C63C-DA7D-AEBA-2B89-9944004928E2}"/>
              </a:ext>
            </a:extLst>
          </p:cNvPr>
          <p:cNvSpPr>
            <a:spLocks noGrp="1"/>
          </p:cNvSpPr>
          <p:nvPr>
            <p:ph type="pic" sz="quarter" idx="18"/>
          </p:nvPr>
        </p:nvSpPr>
        <p:spPr>
          <a:xfrm>
            <a:off x="290447" y="661048"/>
            <a:ext cx="4305938" cy="2485998"/>
          </a:xfrm>
          <a:prstGeom prst="roundRect">
            <a:avLst>
              <a:gd name="adj" fmla="val 20299"/>
            </a:avLst>
          </a:prstGeom>
        </p:spPr>
        <p:txBody>
          <a:bodyPr/>
          <a:lstStyle/>
          <a:p>
            <a:endParaRPr lang="nl-NL"/>
          </a:p>
        </p:txBody>
      </p:sp>
      <p:sp>
        <p:nvSpPr>
          <p:cNvPr id="11" name="Tijdelijke aanduiding voor afbeelding 31">
            <a:extLst>
              <a:ext uri="{FF2B5EF4-FFF2-40B4-BE49-F238E27FC236}">
                <a16:creationId xmlns:a16="http://schemas.microsoft.com/office/drawing/2014/main" id="{B45FD20E-6360-0AF4-BCE0-2A93F3577F2C}"/>
              </a:ext>
            </a:extLst>
          </p:cNvPr>
          <p:cNvSpPr>
            <a:spLocks noGrp="1"/>
          </p:cNvSpPr>
          <p:nvPr>
            <p:ph type="pic" sz="quarter" idx="19"/>
          </p:nvPr>
        </p:nvSpPr>
        <p:spPr>
          <a:xfrm>
            <a:off x="290446" y="3406367"/>
            <a:ext cx="4305938" cy="2485998"/>
          </a:xfrm>
          <a:prstGeom prst="roundRect">
            <a:avLst>
              <a:gd name="adj" fmla="val 20299"/>
            </a:avLst>
          </a:prstGeom>
        </p:spPr>
        <p:txBody>
          <a:bodyPr/>
          <a:lstStyle/>
          <a:p>
            <a:endParaRPr lang="nl-NL"/>
          </a:p>
        </p:txBody>
      </p:sp>
    </p:spTree>
    <p:extLst>
      <p:ext uri="{BB962C8B-B14F-4D97-AF65-F5344CB8AC3E}">
        <p14:creationId xmlns:p14="http://schemas.microsoft.com/office/powerpoint/2010/main" val="2039416492"/>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ote afbeelding + optionele titel">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EE1EEE7A-65F9-49E5-3A6B-0D53564A01BD}"/>
              </a:ext>
            </a:extLst>
          </p:cNvPr>
          <p:cNvSpPr>
            <a:spLocks noGrp="1"/>
          </p:cNvSpPr>
          <p:nvPr>
            <p:ph type="dt" sz="half" idx="10"/>
          </p:nvPr>
        </p:nvSpPr>
        <p:spPr/>
        <p:txBody>
          <a:bodyPr/>
          <a:lstStyle>
            <a:lvl1pPr>
              <a:defRPr>
                <a:solidFill>
                  <a:srgbClr val="00B8DF"/>
                </a:solidFill>
              </a:defRPr>
            </a:lvl1pPr>
          </a:lstStyle>
          <a:p>
            <a:fld id="{E920D804-9F70-704B-AD9E-442B37C00EB5}" type="datetime1">
              <a:rPr lang="nl-NL" smtClean="0"/>
              <a:pPr/>
              <a:t>17-7-2026</a:t>
            </a:fld>
            <a:endParaRPr lang="nl-NL"/>
          </a:p>
        </p:txBody>
      </p:sp>
      <p:sp>
        <p:nvSpPr>
          <p:cNvPr id="5" name="Tijdelijke aanduiding voor voettekst 4">
            <a:extLst>
              <a:ext uri="{FF2B5EF4-FFF2-40B4-BE49-F238E27FC236}">
                <a16:creationId xmlns:a16="http://schemas.microsoft.com/office/drawing/2014/main" id="{EDF35F45-715C-2094-CFF3-1D5EBF2B33C6}"/>
              </a:ext>
            </a:extLst>
          </p:cNvPr>
          <p:cNvSpPr>
            <a:spLocks noGrp="1"/>
          </p:cNvSpPr>
          <p:nvPr>
            <p:ph type="ftr" sz="quarter" idx="11"/>
          </p:nvPr>
        </p:nvSpPr>
        <p:spPr/>
        <p:txBody>
          <a:bodyPr/>
          <a:lstStyle>
            <a:lvl1pPr>
              <a:defRPr>
                <a:solidFill>
                  <a:srgbClr val="00B8DF"/>
                </a:solidFill>
              </a:defRPr>
            </a:lvl1pPr>
          </a:lstStyle>
          <a:p>
            <a:r>
              <a:rPr lang="nl-NL"/>
              <a:t>Thematafel 18 december 2025</a:t>
            </a:r>
          </a:p>
        </p:txBody>
      </p:sp>
      <p:sp>
        <p:nvSpPr>
          <p:cNvPr id="6" name="Tijdelijke aanduiding voor dianummer 5">
            <a:extLst>
              <a:ext uri="{FF2B5EF4-FFF2-40B4-BE49-F238E27FC236}">
                <a16:creationId xmlns:a16="http://schemas.microsoft.com/office/drawing/2014/main" id="{69D82E36-EC7D-BEDE-BCF6-907538EFE68D}"/>
              </a:ext>
            </a:extLst>
          </p:cNvPr>
          <p:cNvSpPr>
            <a:spLocks noGrp="1"/>
          </p:cNvSpPr>
          <p:nvPr>
            <p:ph type="sldNum" sz="quarter" idx="12"/>
          </p:nvPr>
        </p:nvSpPr>
        <p:spPr/>
        <p:txBody>
          <a:bodyPr/>
          <a:lstStyle>
            <a:lvl1pPr>
              <a:defRPr>
                <a:solidFill>
                  <a:srgbClr val="00B8DF"/>
                </a:solidFill>
              </a:defRPr>
            </a:lvl1pPr>
          </a:lstStyle>
          <a:p>
            <a:fld id="{B84F2891-15FE-B749-A280-81F59B9BEEFC}" type="slidenum">
              <a:rPr lang="nl-NL" smtClean="0"/>
              <a:pPr/>
              <a:t>‹#›</a:t>
            </a:fld>
            <a:endParaRPr lang="nl-NL"/>
          </a:p>
        </p:txBody>
      </p:sp>
      <p:sp>
        <p:nvSpPr>
          <p:cNvPr id="29" name="Tijdelijke aanduiding voor tekst 28">
            <a:extLst>
              <a:ext uri="{FF2B5EF4-FFF2-40B4-BE49-F238E27FC236}">
                <a16:creationId xmlns:a16="http://schemas.microsoft.com/office/drawing/2014/main" id="{14B68138-D970-A88E-EFE0-5000133FA64C}"/>
              </a:ext>
            </a:extLst>
          </p:cNvPr>
          <p:cNvSpPr>
            <a:spLocks noGrp="1"/>
          </p:cNvSpPr>
          <p:nvPr>
            <p:ph type="body" sz="quarter" idx="13" hasCustomPrompt="1"/>
          </p:nvPr>
        </p:nvSpPr>
        <p:spPr>
          <a:xfrm>
            <a:off x="325734" y="296537"/>
            <a:ext cx="10026556" cy="651462"/>
          </a:xfrm>
        </p:spPr>
        <p:txBody>
          <a:bodyPr>
            <a:noAutofit/>
          </a:bodyPr>
          <a:lstStyle>
            <a:lvl1pPr marL="0" indent="0">
              <a:buNone/>
              <a:defRPr sz="3600" b="1">
                <a:latin typeface="Calibri" panose="020F0502020204030204" pitchFamily="34" charset="0"/>
                <a:cs typeface="Calibri" panose="020F0502020204030204" pitchFamily="34" charset="0"/>
              </a:defRPr>
            </a:lvl1pPr>
            <a:lvl2pPr>
              <a:defRPr sz="3600"/>
            </a:lvl2pPr>
            <a:lvl3pPr>
              <a:defRPr sz="3600"/>
            </a:lvl3pPr>
            <a:lvl4pPr>
              <a:defRPr sz="3600"/>
            </a:lvl4pPr>
            <a:lvl5pPr>
              <a:defRPr sz="3600"/>
            </a:lvl5pPr>
          </a:lstStyle>
          <a:p>
            <a:pPr lvl="0"/>
            <a:r>
              <a:rPr lang="nl-NL"/>
              <a:t>Titel van een pagina met een grote afbeelding</a:t>
            </a:r>
          </a:p>
        </p:txBody>
      </p:sp>
    </p:spTree>
    <p:extLst>
      <p:ext uri="{BB962C8B-B14F-4D97-AF65-F5344CB8AC3E}">
        <p14:creationId xmlns:p14="http://schemas.microsoft.com/office/powerpoint/2010/main" val="1973669264"/>
      </p:ext>
    </p:extLst>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ote afbeelding">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EE1EEE7A-65F9-49E5-3A6B-0D53564A01BD}"/>
              </a:ext>
            </a:extLst>
          </p:cNvPr>
          <p:cNvSpPr>
            <a:spLocks noGrp="1"/>
          </p:cNvSpPr>
          <p:nvPr>
            <p:ph type="dt" sz="half" idx="10"/>
          </p:nvPr>
        </p:nvSpPr>
        <p:spPr/>
        <p:txBody>
          <a:bodyPr/>
          <a:lstStyle>
            <a:lvl1pPr>
              <a:defRPr>
                <a:solidFill>
                  <a:srgbClr val="00B8DF"/>
                </a:solidFill>
              </a:defRPr>
            </a:lvl1pPr>
          </a:lstStyle>
          <a:p>
            <a:fld id="{E920D804-9F70-704B-AD9E-442B37C00EB5}" type="datetime1">
              <a:rPr lang="nl-NL" smtClean="0"/>
              <a:pPr/>
              <a:t>17-7-2026</a:t>
            </a:fld>
            <a:endParaRPr lang="nl-NL"/>
          </a:p>
        </p:txBody>
      </p:sp>
      <p:sp>
        <p:nvSpPr>
          <p:cNvPr id="5" name="Tijdelijke aanduiding voor voettekst 4">
            <a:extLst>
              <a:ext uri="{FF2B5EF4-FFF2-40B4-BE49-F238E27FC236}">
                <a16:creationId xmlns:a16="http://schemas.microsoft.com/office/drawing/2014/main" id="{EDF35F45-715C-2094-CFF3-1D5EBF2B33C6}"/>
              </a:ext>
            </a:extLst>
          </p:cNvPr>
          <p:cNvSpPr>
            <a:spLocks noGrp="1"/>
          </p:cNvSpPr>
          <p:nvPr>
            <p:ph type="ftr" sz="quarter" idx="11"/>
          </p:nvPr>
        </p:nvSpPr>
        <p:spPr/>
        <p:txBody>
          <a:bodyPr/>
          <a:lstStyle>
            <a:lvl1pPr>
              <a:defRPr>
                <a:solidFill>
                  <a:srgbClr val="00B8DF"/>
                </a:solidFill>
              </a:defRPr>
            </a:lvl1pPr>
          </a:lstStyle>
          <a:p>
            <a:r>
              <a:rPr lang="nl-NL"/>
              <a:t>Thematafel 18 december 2025</a:t>
            </a:r>
          </a:p>
        </p:txBody>
      </p:sp>
      <p:sp>
        <p:nvSpPr>
          <p:cNvPr id="6" name="Tijdelijke aanduiding voor dianummer 5">
            <a:extLst>
              <a:ext uri="{FF2B5EF4-FFF2-40B4-BE49-F238E27FC236}">
                <a16:creationId xmlns:a16="http://schemas.microsoft.com/office/drawing/2014/main" id="{69D82E36-EC7D-BEDE-BCF6-907538EFE68D}"/>
              </a:ext>
            </a:extLst>
          </p:cNvPr>
          <p:cNvSpPr>
            <a:spLocks noGrp="1"/>
          </p:cNvSpPr>
          <p:nvPr>
            <p:ph type="sldNum" sz="quarter" idx="12"/>
          </p:nvPr>
        </p:nvSpPr>
        <p:spPr/>
        <p:txBody>
          <a:bodyPr/>
          <a:lstStyle>
            <a:lvl1pPr>
              <a:defRPr>
                <a:solidFill>
                  <a:srgbClr val="00B8DF"/>
                </a:solidFill>
              </a:defRPr>
            </a:lvl1pPr>
          </a:lstStyle>
          <a:p>
            <a:fld id="{B84F2891-15FE-B749-A280-81F59B9BEEFC}" type="slidenum">
              <a:rPr lang="nl-NL" smtClean="0"/>
              <a:pPr/>
              <a:t>‹#›</a:t>
            </a:fld>
            <a:endParaRPr lang="nl-NL"/>
          </a:p>
        </p:txBody>
      </p:sp>
    </p:spTree>
    <p:extLst>
      <p:ext uri="{BB962C8B-B14F-4D97-AF65-F5344CB8AC3E}">
        <p14:creationId xmlns:p14="http://schemas.microsoft.com/office/powerpoint/2010/main" val="983051769"/>
      </p:ext>
    </p:extLst>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7/17/2026</a:t>
            </a:fld>
            <a:endParaRPr lang="en-US"/>
          </a:p>
        </p:txBody>
      </p:sp>
      <p:sp>
        <p:nvSpPr>
          <p:cNvPr id="3" name="Footer Placeholder 2"/>
          <p:cNvSpPr>
            <a:spLocks noGrp="1"/>
          </p:cNvSpPr>
          <p:nvPr>
            <p:ph type="ftr" sz="quarter" idx="11"/>
          </p:nvPr>
        </p:nvSpPr>
        <p:spPr/>
        <p:txBody>
          <a:bodyPr/>
          <a:lstStyle/>
          <a:p>
            <a:r>
              <a:rPr lang="en-US"/>
              <a:t>Thematafel 18 december 2025</a:t>
            </a: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33242667"/>
      </p:ext>
    </p:extLst>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CAFFD6A0-4B42-CC3A-5D68-B13BCE854555}"/>
              </a:ext>
            </a:extLst>
          </p:cNvPr>
          <p:cNvSpPr>
            <a:spLocks noGrp="1"/>
          </p:cNvSpPr>
          <p:nvPr>
            <p:ph type="title"/>
          </p:nvPr>
        </p:nvSpPr>
        <p:spPr>
          <a:xfrm>
            <a:off x="838200" y="1166941"/>
            <a:ext cx="10515600" cy="634965"/>
          </a:xfrm>
          <a:prstGeom prst="rect">
            <a:avLst/>
          </a:prstGeom>
        </p:spPr>
        <p:txBody>
          <a:bodyPr vert="horz" lIns="91440" tIns="45720" rIns="91440" bIns="45720" rtlCol="0" anchor="t">
            <a:noAutofit/>
          </a:bodyPr>
          <a:lstStyle/>
          <a:p>
            <a:r>
              <a:rPr lang="nl-NL"/>
              <a:t>Klik om stijl te bewerken</a:t>
            </a:r>
          </a:p>
        </p:txBody>
      </p:sp>
      <p:sp>
        <p:nvSpPr>
          <p:cNvPr id="3" name="Tijdelijke aanduiding voor tekst 2">
            <a:extLst>
              <a:ext uri="{FF2B5EF4-FFF2-40B4-BE49-F238E27FC236}">
                <a16:creationId xmlns:a16="http://schemas.microsoft.com/office/drawing/2014/main" id="{7921A81F-0CBA-A989-9C60-5ECEAEE60702}"/>
              </a:ext>
            </a:extLst>
          </p:cNvPr>
          <p:cNvSpPr>
            <a:spLocks noGrp="1"/>
          </p:cNvSpPr>
          <p:nvPr>
            <p:ph type="body" idx="1"/>
          </p:nvPr>
        </p:nvSpPr>
        <p:spPr>
          <a:xfrm>
            <a:off x="838200" y="2049427"/>
            <a:ext cx="10515600" cy="4351338"/>
          </a:xfrm>
          <a:prstGeom prst="rect">
            <a:avLst/>
          </a:prstGeom>
        </p:spPr>
        <p:txBody>
          <a:bodyPr vert="horz" lIns="91440" tIns="45720" rIns="91440" bIns="45720" rtlCol="0">
            <a:no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8EC0325-FE45-4684-E0F8-AE08003F48A4}"/>
              </a:ext>
            </a:extLst>
          </p:cNvPr>
          <p:cNvSpPr>
            <a:spLocks noGrp="1"/>
          </p:cNvSpPr>
          <p:nvPr>
            <p:ph type="dt" sz="half" idx="2"/>
          </p:nvPr>
        </p:nvSpPr>
        <p:spPr>
          <a:xfrm>
            <a:off x="98611" y="6454163"/>
            <a:ext cx="2743200" cy="360000"/>
          </a:xfrm>
          <a:prstGeom prst="rect">
            <a:avLst/>
          </a:prstGeom>
        </p:spPr>
        <p:txBody>
          <a:bodyPr vert="horz" lIns="91440" tIns="45720" rIns="91440" bIns="45720" rtlCol="0" anchor="ctr"/>
          <a:lstStyle>
            <a:lvl1pPr algn="l">
              <a:defRPr sz="1200">
                <a:solidFill>
                  <a:srgbClr val="00B8DF"/>
                </a:solidFill>
              </a:defRPr>
            </a:lvl1pPr>
          </a:lstStyle>
          <a:p>
            <a:fld id="{8FB4298B-3646-8741-9929-EB07B8517299}" type="datetime1">
              <a:rPr lang="nl-NL" smtClean="0"/>
              <a:pPr/>
              <a:t>17-7-2026</a:t>
            </a:fld>
            <a:endParaRPr lang="nl-NL"/>
          </a:p>
        </p:txBody>
      </p:sp>
      <p:sp>
        <p:nvSpPr>
          <p:cNvPr id="5" name="Tijdelijke aanduiding voor voettekst 4">
            <a:extLst>
              <a:ext uri="{FF2B5EF4-FFF2-40B4-BE49-F238E27FC236}">
                <a16:creationId xmlns:a16="http://schemas.microsoft.com/office/drawing/2014/main" id="{C088AF06-57A6-C1C7-B622-A72BAEC8C06C}"/>
              </a:ext>
            </a:extLst>
          </p:cNvPr>
          <p:cNvSpPr>
            <a:spLocks noGrp="1"/>
          </p:cNvSpPr>
          <p:nvPr>
            <p:ph type="ftr" sz="quarter" idx="3"/>
          </p:nvPr>
        </p:nvSpPr>
        <p:spPr>
          <a:xfrm>
            <a:off x="4038600" y="6454163"/>
            <a:ext cx="4114800" cy="360000"/>
          </a:xfrm>
          <a:prstGeom prst="rect">
            <a:avLst/>
          </a:prstGeom>
        </p:spPr>
        <p:txBody>
          <a:bodyPr vert="horz" lIns="91440" tIns="45720" rIns="91440" bIns="45720" rtlCol="0" anchor="ctr"/>
          <a:lstStyle>
            <a:lvl1pPr algn="ctr">
              <a:defRPr sz="1200">
                <a:solidFill>
                  <a:srgbClr val="00B8DF"/>
                </a:solidFill>
              </a:defRPr>
            </a:lvl1pPr>
          </a:lstStyle>
          <a:p>
            <a:r>
              <a:rPr lang="nl-NL"/>
              <a:t>Thematafel 18 december 2025</a:t>
            </a:r>
          </a:p>
        </p:txBody>
      </p:sp>
      <p:sp>
        <p:nvSpPr>
          <p:cNvPr id="6" name="Tijdelijke aanduiding voor dianummer 5">
            <a:extLst>
              <a:ext uri="{FF2B5EF4-FFF2-40B4-BE49-F238E27FC236}">
                <a16:creationId xmlns:a16="http://schemas.microsoft.com/office/drawing/2014/main" id="{5EA0D2C0-4ECE-D678-2355-BA5E07800F76}"/>
              </a:ext>
            </a:extLst>
          </p:cNvPr>
          <p:cNvSpPr>
            <a:spLocks noGrp="1"/>
          </p:cNvSpPr>
          <p:nvPr>
            <p:ph type="sldNum" sz="quarter" idx="4"/>
          </p:nvPr>
        </p:nvSpPr>
        <p:spPr>
          <a:xfrm>
            <a:off x="9327777" y="6454163"/>
            <a:ext cx="2743200" cy="360000"/>
          </a:xfrm>
          <a:prstGeom prst="rect">
            <a:avLst/>
          </a:prstGeom>
        </p:spPr>
        <p:txBody>
          <a:bodyPr vert="horz" lIns="91440" tIns="45720" rIns="91440" bIns="45720" rtlCol="0" anchor="ctr"/>
          <a:lstStyle>
            <a:lvl1pPr algn="r">
              <a:defRPr sz="1200">
                <a:solidFill>
                  <a:srgbClr val="00B8DF"/>
                </a:solidFill>
              </a:defRPr>
            </a:lvl1pPr>
          </a:lstStyle>
          <a:p>
            <a:fld id="{B84F2891-15FE-B749-A280-81F59B9BEEFC}" type="slidenum">
              <a:rPr lang="nl-NL" smtClean="0"/>
              <a:pPr/>
              <a:t>‹#›</a:t>
            </a:fld>
            <a:endParaRPr lang="nl-NL"/>
          </a:p>
        </p:txBody>
      </p:sp>
    </p:spTree>
    <p:extLst>
      <p:ext uri="{BB962C8B-B14F-4D97-AF65-F5344CB8AC3E}">
        <p14:creationId xmlns:p14="http://schemas.microsoft.com/office/powerpoint/2010/main" val="12529480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1" r:id="rId3"/>
    <p:sldLayoutId id="2147483660" r:id="rId4"/>
    <p:sldLayoutId id="2147483669" r:id="rId5"/>
    <p:sldLayoutId id="2147483664" r:id="rId6"/>
    <p:sldLayoutId id="2147483662" r:id="rId7"/>
    <p:sldLayoutId id="2147483663" r:id="rId8"/>
    <p:sldLayoutId id="2147483665" r:id="rId9"/>
    <p:sldLayoutId id="2147483670" r:id="rId10"/>
  </p:sldLayoutIdLst>
  <p:hf hdr="0"/>
  <p:txStyles>
    <p:titleStyle>
      <a:lvl1pPr algn="l" defTabSz="914400" rtl="0" eaLnBrk="1" latinLnBrk="0" hangingPunct="1">
        <a:lnSpc>
          <a:spcPct val="90000"/>
        </a:lnSpc>
        <a:spcBef>
          <a:spcPct val="0"/>
        </a:spcBef>
        <a:buNone/>
        <a:defRPr sz="3600" b="1" kern="1200">
          <a:solidFill>
            <a:srgbClr val="002256"/>
          </a:solidFill>
          <a:latin typeface="+mj-lt"/>
          <a:ea typeface="+mj-ea"/>
          <a:cs typeface="+mj-cs"/>
        </a:defRPr>
      </a:lvl1pPr>
    </p:titleStyle>
    <p:bodyStyle>
      <a:lvl1pPr marL="228600" indent="-228600" algn="l" defTabSz="914400" rtl="0" eaLnBrk="1" latinLnBrk="0" hangingPunct="1">
        <a:lnSpc>
          <a:spcPct val="120000"/>
        </a:lnSpc>
        <a:spcBef>
          <a:spcPts val="1000"/>
        </a:spcBef>
        <a:buClr>
          <a:srgbClr val="00B8DF"/>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500"/>
        </a:spcBef>
        <a:buClr>
          <a:srgbClr val="00B8DF"/>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500"/>
        </a:spcBef>
        <a:buClr>
          <a:srgbClr val="00B8DF"/>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500"/>
        </a:spcBef>
        <a:buClr>
          <a:srgbClr val="00B8DF"/>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500"/>
        </a:spcBef>
        <a:buClr>
          <a:srgbClr val="00B8DF"/>
        </a:buClr>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hyperlink" Target="https://je-suis-capable.blogspot.com/2021/01/mentimeter-engagez-votre-public-avec.html" TargetMode="External"/><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sv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0.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431FDD0-6D20-C31D-F52D-9C2F332CFE77}"/>
              </a:ext>
            </a:extLst>
          </p:cNvPr>
          <p:cNvSpPr>
            <a:spLocks noGrp="1"/>
          </p:cNvSpPr>
          <p:nvPr>
            <p:ph type="body" sz="quarter" idx="10"/>
          </p:nvPr>
        </p:nvSpPr>
        <p:spPr>
          <a:xfrm>
            <a:off x="2242297" y="2713739"/>
            <a:ext cx="5511053" cy="648607"/>
          </a:xfrm>
        </p:spPr>
        <p:txBody>
          <a:bodyPr vert="horz" lIns="91440" tIns="45720" rIns="91440" bIns="45720" rtlCol="0" anchor="t">
            <a:noAutofit/>
          </a:bodyPr>
          <a:lstStyle/>
          <a:p>
            <a:r>
              <a:rPr lang="nl-NL" sz="2800">
                <a:cs typeface="Arial"/>
              </a:rPr>
              <a:t>Thematafel | 16-27</a:t>
            </a:r>
          </a:p>
        </p:txBody>
      </p:sp>
      <p:sp>
        <p:nvSpPr>
          <p:cNvPr id="3" name="Tijdelijke aanduiding voor tekst 2">
            <a:extLst>
              <a:ext uri="{FF2B5EF4-FFF2-40B4-BE49-F238E27FC236}">
                <a16:creationId xmlns:a16="http://schemas.microsoft.com/office/drawing/2014/main" id="{B5135AE2-2514-24EA-9A18-52BEF4C4F207}"/>
              </a:ext>
            </a:extLst>
          </p:cNvPr>
          <p:cNvSpPr>
            <a:spLocks noGrp="1"/>
          </p:cNvSpPr>
          <p:nvPr>
            <p:ph type="body" sz="quarter" idx="11"/>
          </p:nvPr>
        </p:nvSpPr>
        <p:spPr>
          <a:xfrm>
            <a:off x="2242297" y="3953761"/>
            <a:ext cx="5660465" cy="806450"/>
          </a:xfrm>
        </p:spPr>
        <p:txBody>
          <a:bodyPr vert="horz" lIns="91440" tIns="45720" rIns="91440" bIns="45720" rtlCol="0" anchor="t">
            <a:noAutofit/>
          </a:bodyPr>
          <a:lstStyle/>
          <a:p>
            <a:r>
              <a:rPr lang="nl-NL" sz="2000">
                <a:latin typeface="Arial"/>
                <a:cs typeface="Arial"/>
              </a:rPr>
              <a:t>Sociaal Domein Flevoland – </a:t>
            </a:r>
            <a:r>
              <a:rPr lang="nl-NL">
                <a:latin typeface="Arial"/>
                <a:cs typeface="Arial"/>
              </a:rPr>
              <a:t>2 juli 2026</a:t>
            </a:r>
            <a:endParaRPr lang="nl-NL" sz="2000">
              <a:latin typeface="Arial"/>
              <a:cs typeface="Arial"/>
            </a:endParaRPr>
          </a:p>
        </p:txBody>
      </p:sp>
    </p:spTree>
    <p:extLst>
      <p:ext uri="{BB962C8B-B14F-4D97-AF65-F5344CB8AC3E}">
        <p14:creationId xmlns:p14="http://schemas.microsoft.com/office/powerpoint/2010/main" val="34090535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F2C031-9384-1B40-C8DF-F24D70CEF2AF}"/>
            </a:ext>
          </a:extLst>
        </p:cNvPr>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024DF4B-826A-3C20-C0FD-4F1D6501CE9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920D804-9F70-704B-AD9E-442B37C00EB5}" type="datetime1">
              <a:rPr kumimoji="0" lang="nl-NL" sz="1200" b="0" i="0" u="none" strike="noStrike" kern="1200" cap="none" spc="0" normalizeH="0" baseline="0" noProof="0" smtClean="0">
                <a:ln>
                  <a:noFill/>
                </a:ln>
                <a:solidFill>
                  <a:srgbClr val="00B8DF"/>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17-7-2026</a:t>
            </a:fld>
            <a:endParaRPr kumimoji="0" lang="nl-NL" sz="1200" b="0" i="0" u="none" strike="noStrike" kern="1200" cap="none" spc="0" normalizeH="0" baseline="0" noProof="0">
              <a:ln>
                <a:noFill/>
              </a:ln>
              <a:solidFill>
                <a:srgbClr val="00B8DF"/>
              </a:solidFill>
              <a:effectLst/>
              <a:uLnTx/>
              <a:uFillTx/>
              <a:latin typeface="Aptos" panose="02110004020202020204"/>
              <a:ea typeface="+mn-ea"/>
              <a:cs typeface="+mn-cs"/>
            </a:endParaRPr>
          </a:p>
        </p:txBody>
      </p:sp>
      <p:sp>
        <p:nvSpPr>
          <p:cNvPr id="3" name="Tijdelijke aanduiding voor dianummer 2">
            <a:extLst>
              <a:ext uri="{FF2B5EF4-FFF2-40B4-BE49-F238E27FC236}">
                <a16:creationId xmlns:a16="http://schemas.microsoft.com/office/drawing/2014/main" id="{EE36BFA0-95DA-4C06-F774-1D253D8DD19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4F2891-15FE-B749-A280-81F59B9BEEFC}" type="slidenum">
              <a:rPr kumimoji="0" lang="nl-NL" sz="1200" b="0" i="0" u="none" strike="noStrike" kern="1200" cap="none" spc="0" normalizeH="0" baseline="0" noProof="0" smtClean="0">
                <a:ln>
                  <a:noFill/>
                </a:ln>
                <a:solidFill>
                  <a:srgbClr val="00B8DF"/>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nl-NL" sz="1200" b="0" i="0" u="none" strike="noStrike" kern="1200" cap="none" spc="0" normalizeH="0" baseline="0" noProof="0">
              <a:ln>
                <a:noFill/>
              </a:ln>
              <a:solidFill>
                <a:srgbClr val="00B8DF"/>
              </a:solidFill>
              <a:effectLst/>
              <a:uLnTx/>
              <a:uFillTx/>
              <a:latin typeface="Aptos" panose="02110004020202020204"/>
              <a:ea typeface="+mn-ea"/>
              <a:cs typeface="+mn-cs"/>
            </a:endParaRPr>
          </a:p>
        </p:txBody>
      </p:sp>
      <p:sp>
        <p:nvSpPr>
          <p:cNvPr id="4" name="Tijdelijke aanduiding voor tekst 3">
            <a:extLst>
              <a:ext uri="{FF2B5EF4-FFF2-40B4-BE49-F238E27FC236}">
                <a16:creationId xmlns:a16="http://schemas.microsoft.com/office/drawing/2014/main" id="{BE4F9AEE-49C2-DC7F-C6E9-936A2C3BA630}"/>
              </a:ext>
            </a:extLst>
          </p:cNvPr>
          <p:cNvSpPr>
            <a:spLocks noGrp="1"/>
          </p:cNvSpPr>
          <p:nvPr>
            <p:ph type="body" sz="quarter" idx="13"/>
          </p:nvPr>
        </p:nvSpPr>
        <p:spPr>
          <a:xfrm>
            <a:off x="841744" y="461623"/>
            <a:ext cx="10026556" cy="651462"/>
          </a:xfrm>
        </p:spPr>
        <p:txBody>
          <a:bodyPr vert="horz" lIns="91440" tIns="45720" rIns="91440" bIns="45720" rtlCol="0" anchor="t">
            <a:noAutofit/>
          </a:bodyPr>
          <a:lstStyle/>
          <a:p>
            <a:r>
              <a:rPr lang="nl-NL" sz="3200">
                <a:latin typeface="Calibri"/>
                <a:ea typeface="Calibri"/>
                <a:cs typeface="Calibri"/>
              </a:rPr>
              <a:t>Aan de slag!</a:t>
            </a:r>
          </a:p>
        </p:txBody>
      </p:sp>
      <p:sp>
        <p:nvSpPr>
          <p:cNvPr id="5" name="Tijdelijke aanduiding voor tekst 4">
            <a:extLst>
              <a:ext uri="{FF2B5EF4-FFF2-40B4-BE49-F238E27FC236}">
                <a16:creationId xmlns:a16="http://schemas.microsoft.com/office/drawing/2014/main" id="{8920E5BC-9A8F-53B9-D5ED-409A7DC052B7}"/>
              </a:ext>
            </a:extLst>
          </p:cNvPr>
          <p:cNvSpPr>
            <a:spLocks noGrp="1"/>
          </p:cNvSpPr>
          <p:nvPr>
            <p:ph type="body" sz="quarter" idx="14"/>
          </p:nvPr>
        </p:nvSpPr>
        <p:spPr>
          <a:xfrm>
            <a:off x="841744" y="805286"/>
            <a:ext cx="10026556" cy="226799"/>
          </a:xfrm>
        </p:spPr>
        <p:txBody>
          <a:bodyPr vert="horz" lIns="91440" tIns="45720" rIns="91440" bIns="45720" rtlCol="0" anchor="t">
            <a:noAutofit/>
          </a:bodyPr>
          <a:lstStyle/>
          <a:p>
            <a:endParaRPr lang="nl-NL" sz="1400"/>
          </a:p>
          <a:p>
            <a:endParaRPr lang="nl-NL" sz="1800"/>
          </a:p>
          <a:p>
            <a:endParaRPr lang="nl-NL" sz="1400"/>
          </a:p>
          <a:p>
            <a:endParaRPr lang="nl-NL" sz="1400"/>
          </a:p>
          <a:p>
            <a:endParaRPr lang="nl-NL" sz="1400"/>
          </a:p>
        </p:txBody>
      </p:sp>
      <p:sp>
        <p:nvSpPr>
          <p:cNvPr id="9" name="Tekstvak 8">
            <a:extLst>
              <a:ext uri="{FF2B5EF4-FFF2-40B4-BE49-F238E27FC236}">
                <a16:creationId xmlns:a16="http://schemas.microsoft.com/office/drawing/2014/main" id="{E2AE2207-E596-8CBE-9500-954B9A264C33}"/>
              </a:ext>
            </a:extLst>
          </p:cNvPr>
          <p:cNvSpPr txBox="1"/>
          <p:nvPr/>
        </p:nvSpPr>
        <p:spPr>
          <a:xfrm>
            <a:off x="582777" y="1209297"/>
            <a:ext cx="11133734" cy="5847242"/>
          </a:xfrm>
          <a:prstGeom prst="rect">
            <a:avLst/>
          </a:prstGeom>
          <a:noFill/>
        </p:spPr>
        <p:txBody>
          <a:bodyPr wrap="square">
            <a:spAutoFit/>
          </a:bodyPr>
          <a:lstStyle/>
          <a:p>
            <a:pPr marL="285750" marR="0" lvl="0" indent="-285750" algn="l" defTabSz="914400" rtl="0" eaLnBrk="1" fontAlgn="auto" latinLnBrk="0" hangingPunct="1">
              <a:lnSpc>
                <a:spcPct val="115000"/>
              </a:lnSpc>
              <a:spcBef>
                <a:spcPts val="0"/>
              </a:spcBef>
              <a:spcAft>
                <a:spcPts val="800"/>
              </a:spcAft>
              <a:buClrTx/>
              <a:buSzTx/>
              <a:buFont typeface="Arial" panose="020B0604020202020204" pitchFamily="34" charset="0"/>
              <a:buChar char="•"/>
              <a:tabLst/>
              <a:defRPr/>
            </a:pPr>
            <a:r>
              <a:rPr kumimoji="0" lang="nl-NL" i="0" u="none" strike="noStrike" kern="1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rPr>
              <a:t>Programma met lange doorlooptijd en flinke werkvoorraad</a:t>
            </a:r>
            <a:br>
              <a:rPr kumimoji="0" lang="nl-NL" i="0" u="none" strike="noStrike" kern="1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rPr>
            </a:br>
            <a:r>
              <a:rPr kumimoji="0" lang="nl-NL" i="0" u="none" strike="noStrike" kern="1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rPr>
              <a:t>Inhoud rijp en groen door elkaar</a:t>
            </a:r>
          </a:p>
          <a:p>
            <a:pPr marL="285750" marR="0" lvl="0" indent="-285750" algn="l" defTabSz="914400" rtl="0" eaLnBrk="1" fontAlgn="auto" latinLnBrk="0" hangingPunct="1">
              <a:lnSpc>
                <a:spcPct val="115000"/>
              </a:lnSpc>
              <a:spcBef>
                <a:spcPts val="0"/>
              </a:spcBef>
              <a:spcAft>
                <a:spcPts val="800"/>
              </a:spcAft>
              <a:buClrTx/>
              <a:buSzTx/>
              <a:buFont typeface="Arial" panose="020B0604020202020204" pitchFamily="34" charset="0"/>
              <a:buChar char="•"/>
              <a:tabLst/>
              <a:defRPr/>
            </a:pPr>
            <a:r>
              <a:rPr lang="nl-NL" kern="100">
                <a:solidFill>
                  <a:prstClr val="black"/>
                </a:solidFill>
                <a:latin typeface="Aptos" panose="020B0004020202020204" pitchFamily="34" charset="0"/>
                <a:ea typeface="Aptos" panose="020B0004020202020204" pitchFamily="34" charset="0"/>
                <a:cs typeface="Arial" panose="020B0604020202020204" pitchFamily="34" charset="0"/>
              </a:rPr>
              <a:t>Niet alles kan tegelijkertijd worden opgepakt</a:t>
            </a:r>
          </a:p>
          <a:p>
            <a:pPr marL="285750" marR="0" lvl="0" indent="-285750" algn="l" defTabSz="914400" rtl="0" eaLnBrk="1" fontAlgn="auto" latinLnBrk="0" hangingPunct="1">
              <a:lnSpc>
                <a:spcPct val="115000"/>
              </a:lnSpc>
              <a:spcBef>
                <a:spcPts val="0"/>
              </a:spcBef>
              <a:spcAft>
                <a:spcPts val="800"/>
              </a:spcAft>
              <a:buClrTx/>
              <a:buSzTx/>
              <a:buFont typeface="Arial" panose="020B0604020202020204" pitchFamily="34" charset="0"/>
              <a:buChar char="•"/>
              <a:tabLst/>
              <a:defRPr/>
            </a:pPr>
            <a:r>
              <a:rPr lang="nl-NL" kern="100">
                <a:solidFill>
                  <a:prstClr val="black"/>
                </a:solidFill>
                <a:latin typeface="Aptos" panose="020B0004020202020204" pitchFamily="34" charset="0"/>
                <a:ea typeface="Aptos" panose="020B0004020202020204" pitchFamily="34" charset="0"/>
                <a:cs typeface="Arial" panose="020B0604020202020204" pitchFamily="34" charset="0"/>
              </a:rPr>
              <a:t>Geheel lange doorlooptijd, </a:t>
            </a:r>
            <a:r>
              <a:rPr lang="nl-NL" kern="100" err="1">
                <a:solidFill>
                  <a:prstClr val="black"/>
                </a:solidFill>
                <a:latin typeface="Aptos" panose="020B0004020202020204" pitchFamily="34" charset="0"/>
                <a:ea typeface="Aptos" panose="020B0004020202020204" pitchFamily="34" charset="0"/>
                <a:cs typeface="Arial" panose="020B0604020202020204" pitchFamily="34" charset="0"/>
              </a:rPr>
              <a:t>kortcyclisch</a:t>
            </a:r>
            <a:r>
              <a:rPr lang="nl-NL" kern="100">
                <a:solidFill>
                  <a:prstClr val="black"/>
                </a:solidFill>
                <a:latin typeface="Aptos" panose="020B0004020202020204" pitchFamily="34" charset="0"/>
                <a:ea typeface="Aptos" panose="020B0004020202020204" pitchFamily="34" charset="0"/>
                <a:cs typeface="Arial" panose="020B0604020202020204" pitchFamily="34" charset="0"/>
              </a:rPr>
              <a:t> opleveren en updates</a:t>
            </a:r>
            <a:br>
              <a:rPr lang="nl-NL" b="1" kern="100">
                <a:solidFill>
                  <a:prstClr val="black"/>
                </a:solidFill>
                <a:latin typeface="Aptos" panose="020B0004020202020204" pitchFamily="34" charset="0"/>
                <a:ea typeface="Aptos" panose="020B0004020202020204" pitchFamily="34" charset="0"/>
                <a:cs typeface="Arial" panose="020B0604020202020204" pitchFamily="34" charset="0"/>
              </a:rPr>
            </a:br>
            <a:endParaRPr lang="nl-NL" b="1" kern="100">
              <a:solidFill>
                <a:prstClr val="black"/>
              </a:solidFill>
              <a:latin typeface="Aptos" panose="020B0004020202020204" pitchFamily="34" charset="0"/>
              <a:ea typeface="Aptos" panose="020B0004020202020204" pitchFamily="34" charset="0"/>
              <a:cs typeface="Arial" panose="020B0604020202020204" pitchFamily="34" charset="0"/>
            </a:endParaRPr>
          </a:p>
          <a:p>
            <a:pPr marR="0" lvl="0" algn="l" defTabSz="914400" rtl="0" eaLnBrk="1" fontAlgn="auto" latinLnBrk="0" hangingPunct="1">
              <a:lnSpc>
                <a:spcPct val="115000"/>
              </a:lnSpc>
              <a:spcBef>
                <a:spcPts val="0"/>
              </a:spcBef>
              <a:spcAft>
                <a:spcPts val="800"/>
              </a:spcAft>
              <a:buClrTx/>
              <a:buSzTx/>
              <a:tabLst/>
              <a:defRPr/>
            </a:pPr>
            <a:r>
              <a:rPr lang="nl-NL" b="1" kern="100">
                <a:solidFill>
                  <a:prstClr val="black"/>
                </a:solidFill>
                <a:latin typeface="Aptos" panose="020B0004020202020204" pitchFamily="34" charset="0"/>
                <a:ea typeface="Aptos" panose="020B0004020202020204" pitchFamily="34" charset="0"/>
                <a:cs typeface="Arial" panose="020B0604020202020204" pitchFamily="34" charset="0"/>
              </a:rPr>
              <a:t>Wat heeft komende periode onze focus</a:t>
            </a:r>
          </a:p>
          <a:p>
            <a:pPr marL="285750" marR="0" lvl="0" indent="-285750" algn="l" defTabSz="914400" rtl="0" eaLnBrk="1" fontAlgn="auto" latinLnBrk="0" hangingPunct="1">
              <a:lnSpc>
                <a:spcPct val="115000"/>
              </a:lnSpc>
              <a:spcBef>
                <a:spcPts val="0"/>
              </a:spcBef>
              <a:spcAft>
                <a:spcPts val="800"/>
              </a:spcAft>
              <a:buClrTx/>
              <a:buSzTx/>
              <a:buFont typeface="Arial" panose="020B0604020202020204" pitchFamily="34" charset="0"/>
              <a:buChar char="•"/>
              <a:tabLst/>
              <a:defRPr/>
            </a:pPr>
            <a:r>
              <a:rPr kumimoji="0" lang="nl-NL" i="0" u="none" strike="noStrike" kern="1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rPr>
              <a:t>Uitwerken van de visie en uitvoeringsprogramma 16-27</a:t>
            </a:r>
          </a:p>
          <a:p>
            <a:pPr marL="285750" marR="0" lvl="0" indent="-285750" algn="l" defTabSz="914400" rtl="0" eaLnBrk="1" fontAlgn="auto" latinLnBrk="0" hangingPunct="1">
              <a:lnSpc>
                <a:spcPct val="115000"/>
              </a:lnSpc>
              <a:spcBef>
                <a:spcPts val="0"/>
              </a:spcBef>
              <a:spcAft>
                <a:spcPts val="800"/>
              </a:spcAft>
              <a:buClrTx/>
              <a:buSzTx/>
              <a:buFont typeface="Arial" panose="020B0604020202020204" pitchFamily="34" charset="0"/>
              <a:buChar char="•"/>
              <a:tabLst/>
              <a:defRPr/>
            </a:pPr>
            <a:r>
              <a:rPr kumimoji="0" lang="nl-NL" i="0" u="none" strike="noStrike" kern="100" cap="none" spc="0" normalizeH="0" baseline="0" noProof="0" err="1">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rPr>
              <a:t>Optim</a:t>
            </a:r>
            <a:r>
              <a:rPr lang="nl-NL" kern="100" err="1">
                <a:solidFill>
                  <a:prstClr val="black"/>
                </a:solidFill>
                <a:latin typeface="Aptos" panose="020B0004020202020204" pitchFamily="34" charset="0"/>
                <a:ea typeface="Aptos" panose="020B0004020202020204" pitchFamily="34" charset="0"/>
                <a:cs typeface="Arial" panose="020B0604020202020204" pitchFamily="34" charset="0"/>
              </a:rPr>
              <a:t>alisatie</a:t>
            </a:r>
            <a:r>
              <a:rPr lang="nl-NL" kern="100">
                <a:solidFill>
                  <a:prstClr val="black"/>
                </a:solidFill>
                <a:latin typeface="Aptos" panose="020B0004020202020204" pitchFamily="34" charset="0"/>
                <a:ea typeface="Aptos" panose="020B0004020202020204" pitchFamily="34" charset="0"/>
                <a:cs typeface="Arial" panose="020B0604020202020204" pitchFamily="34" charset="0"/>
              </a:rPr>
              <a:t> inzet van t</a:t>
            </a:r>
            <a:r>
              <a:rPr kumimoji="0" lang="nl-NL" i="0" u="none" strike="noStrike" kern="100" cap="none" spc="0" normalizeH="0" baseline="0" noProof="0" err="1">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rPr>
              <a:t>oekomst</a:t>
            </a:r>
            <a:r>
              <a:rPr kumimoji="0" lang="nl-NL" i="0" u="none" strike="noStrike" kern="1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rPr>
              <a:t>-/perspectiefplan</a:t>
            </a:r>
          </a:p>
          <a:p>
            <a:pPr marL="285750" marR="0" lvl="0" indent="-285750" algn="l" defTabSz="914400" rtl="0" eaLnBrk="1" fontAlgn="auto" latinLnBrk="0" hangingPunct="1">
              <a:lnSpc>
                <a:spcPct val="115000"/>
              </a:lnSpc>
              <a:spcBef>
                <a:spcPts val="0"/>
              </a:spcBef>
              <a:spcAft>
                <a:spcPts val="800"/>
              </a:spcAft>
              <a:buClrTx/>
              <a:buSzTx/>
              <a:buFont typeface="Arial" panose="020B0604020202020204" pitchFamily="34" charset="0"/>
              <a:buChar char="•"/>
              <a:tabLst/>
              <a:defRPr/>
            </a:pPr>
            <a:r>
              <a:rPr lang="nl-NL" kern="100">
                <a:solidFill>
                  <a:prstClr val="black"/>
                </a:solidFill>
                <a:latin typeface="Aptos" panose="020B0004020202020204" pitchFamily="34" charset="0"/>
                <a:ea typeface="Aptos" panose="020B0004020202020204" pitchFamily="34" charset="0"/>
                <a:cs typeface="Arial" panose="020B0604020202020204" pitchFamily="34" charset="0"/>
              </a:rPr>
              <a:t>Procesoptimalisatie uitstroomtafel (in samenhang met Wet regie op de volkshuisvesting)</a:t>
            </a:r>
          </a:p>
          <a:p>
            <a:pPr marL="285750" marR="0" lvl="0" indent="-285750" algn="l" defTabSz="914400" rtl="0" eaLnBrk="1" fontAlgn="auto" latinLnBrk="0" hangingPunct="1">
              <a:lnSpc>
                <a:spcPct val="115000"/>
              </a:lnSpc>
              <a:spcBef>
                <a:spcPts val="0"/>
              </a:spcBef>
              <a:spcAft>
                <a:spcPts val="800"/>
              </a:spcAft>
              <a:buClrTx/>
              <a:buSzTx/>
              <a:buFont typeface="Arial" panose="020B0604020202020204" pitchFamily="34" charset="0"/>
              <a:buChar char="•"/>
              <a:tabLst/>
              <a:defRPr/>
            </a:pPr>
            <a:r>
              <a:rPr lang="nl-NL" kern="100">
                <a:solidFill>
                  <a:prstClr val="black"/>
                </a:solidFill>
                <a:latin typeface="Aptos" panose="020B0004020202020204" pitchFamily="34" charset="0"/>
                <a:ea typeface="Aptos" panose="020B0004020202020204" pitchFamily="34" charset="0"/>
                <a:cs typeface="Arial" panose="020B0604020202020204" pitchFamily="34" charset="0"/>
              </a:rPr>
              <a:t>Woonladder ontwikkelen:</a:t>
            </a:r>
            <a:br>
              <a:rPr lang="nl-NL" kern="100">
                <a:solidFill>
                  <a:prstClr val="black"/>
                </a:solidFill>
                <a:latin typeface="Aptos" panose="020B0004020202020204" pitchFamily="34" charset="0"/>
                <a:ea typeface="Aptos" panose="020B0004020202020204" pitchFamily="34" charset="0"/>
                <a:cs typeface="Arial" panose="020B0604020202020204" pitchFamily="34" charset="0"/>
              </a:rPr>
            </a:br>
            <a:r>
              <a:rPr lang="nl-NL" kern="100">
                <a:solidFill>
                  <a:prstClr val="black"/>
                </a:solidFill>
                <a:latin typeface="Aptos" panose="020B0004020202020204" pitchFamily="34" charset="0"/>
                <a:ea typeface="Aptos" panose="020B0004020202020204" pitchFamily="34" charset="0"/>
                <a:cs typeface="Arial" panose="020B0604020202020204" pitchFamily="34" charset="0"/>
              </a:rPr>
              <a:t>Inzicht in regionaal en lokaal pallet aan op- en afschaalmogelijkheden in huisvesting en alternatieve ambulante woonvormen</a:t>
            </a:r>
          </a:p>
          <a:p>
            <a:pPr marL="285750" lvl="0" indent="-285750">
              <a:lnSpc>
                <a:spcPct val="115000"/>
              </a:lnSpc>
              <a:spcAft>
                <a:spcPts val="800"/>
              </a:spcAft>
              <a:buFont typeface="Arial" panose="020B0604020202020204" pitchFamily="34" charset="0"/>
              <a:buChar char="•"/>
              <a:defRPr/>
            </a:pPr>
            <a:r>
              <a:rPr lang="nl-NL" kern="100">
                <a:solidFill>
                  <a:prstClr val="black"/>
                </a:solidFill>
                <a:latin typeface="Aptos" panose="020B0004020202020204" pitchFamily="34" charset="0"/>
                <a:ea typeface="Aptos" panose="020B0004020202020204" pitchFamily="34" charset="0"/>
                <a:cs typeface="Arial" panose="020B0604020202020204" pitchFamily="34" charset="0"/>
              </a:rPr>
              <a:t>Afspraken maken om te komen tot maatwerkbudget (gekoppeld aan toekomst-/perspectiefplan)</a:t>
            </a:r>
            <a:br>
              <a:rPr lang="nl-NL" sz="2000" kern="100">
                <a:solidFill>
                  <a:prstClr val="black"/>
                </a:solidFill>
                <a:latin typeface="Aptos" panose="020B0004020202020204" pitchFamily="34" charset="0"/>
                <a:ea typeface="Aptos" panose="020B0004020202020204" pitchFamily="34" charset="0"/>
                <a:cs typeface="Arial" panose="020B0604020202020204" pitchFamily="34" charset="0"/>
              </a:rPr>
            </a:br>
            <a:endParaRPr lang="nl-NL" sz="2000" kern="100">
              <a:solidFill>
                <a:prstClr val="black"/>
              </a:solidFill>
              <a:latin typeface="Aptos" panose="020B0004020202020204" pitchFamily="34" charset="0"/>
              <a:ea typeface="Aptos" panose="020B0004020202020204" pitchFamily="34" charset="0"/>
              <a:cs typeface="Arial" panose="020B0604020202020204" pitchFamily="34" charset="0"/>
            </a:endParaRPr>
          </a:p>
          <a:p>
            <a:pPr marL="285750" marR="0" lvl="0" indent="-285750" algn="l" defTabSz="914400" rtl="0" eaLnBrk="1" fontAlgn="auto" latinLnBrk="0" hangingPunct="1">
              <a:lnSpc>
                <a:spcPct val="115000"/>
              </a:lnSpc>
              <a:spcBef>
                <a:spcPts val="0"/>
              </a:spcBef>
              <a:spcAft>
                <a:spcPts val="800"/>
              </a:spcAft>
              <a:buClrTx/>
              <a:buSzTx/>
              <a:buFont typeface="Arial" panose="020B0604020202020204" pitchFamily="34" charset="0"/>
              <a:buChar char="•"/>
              <a:tabLst/>
              <a:defRPr/>
            </a:pPr>
            <a:endParaRPr kumimoji="0" lang="nl-NL" sz="2000" b="0" i="0" u="none" strike="noStrike" kern="1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endParaRPr>
          </a:p>
        </p:txBody>
      </p:sp>
      <p:pic>
        <p:nvPicPr>
          <p:cNvPr id="6" name="Afbeelding 5">
            <a:extLst>
              <a:ext uri="{FF2B5EF4-FFF2-40B4-BE49-F238E27FC236}">
                <a16:creationId xmlns:a16="http://schemas.microsoft.com/office/drawing/2014/main" id="{37165E6C-B2C9-76FF-40A3-EAFC934EE7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9334" y="269397"/>
            <a:ext cx="1497177" cy="1497177"/>
          </a:xfrm>
          <a:prstGeom prst="rect">
            <a:avLst/>
          </a:prstGeom>
        </p:spPr>
      </p:pic>
      <p:sp>
        <p:nvSpPr>
          <p:cNvPr id="7" name="Footer Placeholder 2">
            <a:extLst>
              <a:ext uri="{FF2B5EF4-FFF2-40B4-BE49-F238E27FC236}">
                <a16:creationId xmlns:a16="http://schemas.microsoft.com/office/drawing/2014/main" id="{1CEC6853-7A04-5002-8C9E-6F94ECD350BE}"/>
              </a:ext>
            </a:extLst>
          </p:cNvPr>
          <p:cNvSpPr>
            <a:spLocks noGrp="1"/>
          </p:cNvSpPr>
          <p:nvPr>
            <p:ph type="ftr" sz="quarter" idx="11"/>
          </p:nvPr>
        </p:nvSpPr>
        <p:spPr>
          <a:xfrm>
            <a:off x="4038600" y="6454163"/>
            <a:ext cx="4114800" cy="360000"/>
          </a:xfrm>
        </p:spPr>
        <p:txBody>
          <a:bodyPr/>
          <a:lstStyle/>
          <a:p>
            <a:r>
              <a:rPr lang="nl-NL"/>
              <a:t>Thematafel 2 juli 2026</a:t>
            </a:r>
          </a:p>
        </p:txBody>
      </p:sp>
    </p:spTree>
    <p:extLst>
      <p:ext uri="{BB962C8B-B14F-4D97-AF65-F5344CB8AC3E}">
        <p14:creationId xmlns:p14="http://schemas.microsoft.com/office/powerpoint/2010/main" val="42539370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8045F8-D1C2-FB3D-8C3A-404FC71943B1}"/>
            </a:ext>
          </a:extLst>
        </p:cNvPr>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C617B507-C9D3-3A48-703D-9E3D255E2E0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920D804-9F70-704B-AD9E-442B37C00EB5}" type="datetime1">
              <a:rPr kumimoji="0" lang="nl-NL" sz="1200" b="0" i="0" u="none" strike="noStrike" kern="1200" cap="none" spc="0" normalizeH="0" baseline="0" noProof="0" smtClean="0">
                <a:ln>
                  <a:noFill/>
                </a:ln>
                <a:solidFill>
                  <a:srgbClr val="00B8DF"/>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17-7-2026</a:t>
            </a:fld>
            <a:endParaRPr kumimoji="0" lang="nl-NL" sz="1200" b="0" i="0" u="none" strike="noStrike" kern="1200" cap="none" spc="0" normalizeH="0" baseline="0" noProof="0">
              <a:ln>
                <a:noFill/>
              </a:ln>
              <a:solidFill>
                <a:srgbClr val="00B8DF"/>
              </a:solidFill>
              <a:effectLst/>
              <a:uLnTx/>
              <a:uFillTx/>
              <a:latin typeface="Aptos" panose="02110004020202020204"/>
              <a:ea typeface="+mn-ea"/>
              <a:cs typeface="+mn-cs"/>
            </a:endParaRPr>
          </a:p>
        </p:txBody>
      </p:sp>
      <p:sp>
        <p:nvSpPr>
          <p:cNvPr id="3" name="Tijdelijke aanduiding voor dianummer 2">
            <a:extLst>
              <a:ext uri="{FF2B5EF4-FFF2-40B4-BE49-F238E27FC236}">
                <a16:creationId xmlns:a16="http://schemas.microsoft.com/office/drawing/2014/main" id="{B825E260-931C-71CF-818D-FF6B1A6D558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4F2891-15FE-B749-A280-81F59B9BEEFC}" type="slidenum">
              <a:rPr kumimoji="0" lang="nl-NL" sz="1200" b="0" i="0" u="none" strike="noStrike" kern="1200" cap="none" spc="0" normalizeH="0" baseline="0" noProof="0" smtClean="0">
                <a:ln>
                  <a:noFill/>
                </a:ln>
                <a:solidFill>
                  <a:srgbClr val="00B8DF"/>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nl-NL" sz="1200" b="0" i="0" u="none" strike="noStrike" kern="1200" cap="none" spc="0" normalizeH="0" baseline="0" noProof="0">
              <a:ln>
                <a:noFill/>
              </a:ln>
              <a:solidFill>
                <a:srgbClr val="00B8DF"/>
              </a:solidFill>
              <a:effectLst/>
              <a:uLnTx/>
              <a:uFillTx/>
              <a:latin typeface="Aptos" panose="02110004020202020204"/>
              <a:ea typeface="+mn-ea"/>
              <a:cs typeface="+mn-cs"/>
            </a:endParaRPr>
          </a:p>
        </p:txBody>
      </p:sp>
      <p:sp>
        <p:nvSpPr>
          <p:cNvPr id="4" name="Tijdelijke aanduiding voor tekst 3">
            <a:extLst>
              <a:ext uri="{FF2B5EF4-FFF2-40B4-BE49-F238E27FC236}">
                <a16:creationId xmlns:a16="http://schemas.microsoft.com/office/drawing/2014/main" id="{00ED0184-DB29-B64B-2364-0869478E49E3}"/>
              </a:ext>
            </a:extLst>
          </p:cNvPr>
          <p:cNvSpPr>
            <a:spLocks noGrp="1"/>
          </p:cNvSpPr>
          <p:nvPr>
            <p:ph type="body" sz="quarter" idx="13"/>
          </p:nvPr>
        </p:nvSpPr>
        <p:spPr>
          <a:xfrm>
            <a:off x="841744" y="461623"/>
            <a:ext cx="10026556" cy="651462"/>
          </a:xfrm>
        </p:spPr>
        <p:txBody>
          <a:bodyPr vert="horz" lIns="91440" tIns="45720" rIns="91440" bIns="45720" rtlCol="0" anchor="t">
            <a:noAutofit/>
          </a:bodyPr>
          <a:lstStyle/>
          <a:p>
            <a:r>
              <a:rPr lang="nl-NL" sz="2800">
                <a:latin typeface="Calibri"/>
                <a:ea typeface="Calibri"/>
                <a:cs typeface="Calibri"/>
              </a:rPr>
              <a:t>Opzetten regionale uitvoeringsagenda 16-27 </a:t>
            </a:r>
          </a:p>
        </p:txBody>
      </p:sp>
      <p:sp>
        <p:nvSpPr>
          <p:cNvPr id="5" name="Tijdelijke aanduiding voor tekst 4">
            <a:extLst>
              <a:ext uri="{FF2B5EF4-FFF2-40B4-BE49-F238E27FC236}">
                <a16:creationId xmlns:a16="http://schemas.microsoft.com/office/drawing/2014/main" id="{B40D4A74-B03B-1EAA-34DB-047AD4CABDC9}"/>
              </a:ext>
            </a:extLst>
          </p:cNvPr>
          <p:cNvSpPr>
            <a:spLocks noGrp="1"/>
          </p:cNvSpPr>
          <p:nvPr>
            <p:ph type="body" sz="quarter" idx="14"/>
          </p:nvPr>
        </p:nvSpPr>
        <p:spPr>
          <a:xfrm>
            <a:off x="841744" y="805286"/>
            <a:ext cx="10026556" cy="226799"/>
          </a:xfrm>
        </p:spPr>
        <p:txBody>
          <a:bodyPr vert="horz" lIns="91440" tIns="45720" rIns="91440" bIns="45720" rtlCol="0" anchor="t">
            <a:noAutofit/>
          </a:bodyPr>
          <a:lstStyle/>
          <a:p>
            <a:endParaRPr lang="nl-NL" sz="1400"/>
          </a:p>
          <a:p>
            <a:endParaRPr lang="nl-NL" sz="1800"/>
          </a:p>
          <a:p>
            <a:endParaRPr lang="nl-NL" sz="1400"/>
          </a:p>
          <a:p>
            <a:endParaRPr lang="nl-NL" sz="1400"/>
          </a:p>
          <a:p>
            <a:endParaRPr lang="nl-NL" sz="1400"/>
          </a:p>
        </p:txBody>
      </p:sp>
      <p:sp>
        <p:nvSpPr>
          <p:cNvPr id="9" name="Tekstvak 8">
            <a:extLst>
              <a:ext uri="{FF2B5EF4-FFF2-40B4-BE49-F238E27FC236}">
                <a16:creationId xmlns:a16="http://schemas.microsoft.com/office/drawing/2014/main" id="{DEBC6622-CF7A-1D0F-CA22-5A874F18AE9C}"/>
              </a:ext>
            </a:extLst>
          </p:cNvPr>
          <p:cNvSpPr txBox="1"/>
          <p:nvPr/>
        </p:nvSpPr>
        <p:spPr>
          <a:xfrm>
            <a:off x="838200" y="925738"/>
            <a:ext cx="11133734" cy="5065489"/>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nl-NL" b="1" i="0" u="none" strike="noStrike" kern="1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rPr>
              <a:t>Aandachtspunten vanuit de Regionale integrale visie sociaal domein Flevoland</a:t>
            </a:r>
            <a:br>
              <a:rPr kumimoji="0" lang="nl-NL" sz="2000" b="0" i="0" u="none" strike="noStrike" kern="1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rPr>
            </a:br>
            <a:r>
              <a:rPr kumimoji="0" lang="nl-NL" sz="2000" b="0" i="0" u="none" strike="noStrike" kern="1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rPr>
              <a:t>	</a:t>
            </a:r>
            <a:r>
              <a:rPr kumimoji="0" lang="nl-NL" b="0" i="0" u="none" strike="noStrike" kern="1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rPr>
              <a:t>-</a:t>
            </a:r>
            <a:r>
              <a:rPr kumimoji="0" lang="nl-NL" b="0" i="1" u="none" strike="noStrike" kern="1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rPr>
              <a:t>Zo thuis mogelijk</a:t>
            </a:r>
            <a:br>
              <a:rPr kumimoji="0" lang="nl-NL" b="0" i="1" u="none" strike="noStrike" kern="1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rPr>
            </a:br>
            <a:r>
              <a:rPr kumimoji="0" lang="nl-NL" b="0" i="1" u="none" strike="noStrike" kern="1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rPr>
              <a:t>	-</a:t>
            </a:r>
            <a:r>
              <a:rPr kumimoji="0" lang="nl-NL" b="0" i="1" u="none" strike="noStrike" kern="100" cap="none" spc="0" normalizeH="0" baseline="0" noProof="0" err="1">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rPr>
              <a:t>Ontschotten</a:t>
            </a:r>
            <a:r>
              <a:rPr kumimoji="0" lang="nl-NL" b="0" i="1" u="none" strike="noStrike" kern="1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rPr>
              <a:t> tussen domeinen en financiën</a:t>
            </a:r>
            <a:br>
              <a:rPr kumimoji="0" lang="nl-NL" b="0" i="1" u="none" strike="noStrike" kern="1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rPr>
            </a:br>
            <a:r>
              <a:rPr kumimoji="0" lang="nl-NL" b="0" i="1" u="none" strike="noStrike" kern="1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rPr>
              <a:t>	-Innovatie, experimenten en datagedreven werken</a:t>
            </a:r>
            <a:br>
              <a:rPr kumimoji="0" lang="nl-NL" b="0" i="1" u="none" strike="noStrike" kern="1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rPr>
            </a:br>
            <a:r>
              <a:rPr kumimoji="0" lang="nl-NL" b="0" i="1" u="none" strike="noStrike" kern="1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rPr>
              <a:t>	-gedeeld eigenaarschap gemeenten zorgaanbieders</a:t>
            </a:r>
            <a:br>
              <a:rPr kumimoji="0" lang="nl-NL" b="0" i="1" u="none" strike="noStrike" kern="1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rPr>
            </a:br>
            <a:r>
              <a:rPr kumimoji="0" lang="nl-NL" b="0" i="1" u="none" strike="noStrike" kern="1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rPr>
              <a:t>	-ervaringsdeskundigheid</a:t>
            </a:r>
            <a:br>
              <a:rPr kumimoji="0" lang="nl-NL" b="0" i="1" u="none" strike="noStrike" kern="1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rPr>
            </a:br>
            <a:r>
              <a:rPr kumimoji="0" lang="nl-NL" b="0" i="1" u="none" strike="noStrike" kern="1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rPr>
              <a:t>	-ruimte binnen kaders</a:t>
            </a:r>
            <a:br>
              <a:rPr kumimoji="0" lang="nl-NL" sz="2000" b="0" i="0" u="none" strike="noStrike" kern="1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rPr>
            </a:br>
            <a:br>
              <a:rPr kumimoji="0" lang="nl-NL" sz="2000" b="0" i="0" u="none" strike="noStrike" kern="1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rPr>
            </a:br>
            <a:r>
              <a:rPr kumimoji="0" lang="nl-NL" b="1" i="0" u="none" strike="noStrike" kern="1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rPr>
              <a:t>Visie 16-27</a:t>
            </a:r>
            <a:r>
              <a:rPr kumimoji="0" lang="nl-NL" b="0" i="0" u="none" strike="noStrike" kern="1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rPr>
              <a:t> </a:t>
            </a:r>
            <a:br>
              <a:rPr kumimoji="0" lang="nl-NL" sz="2000" b="0" i="0" u="none" strike="noStrike" kern="1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rPr>
            </a:br>
            <a:r>
              <a:rPr kumimoji="0" lang="nl-NL" b="0" i="0" u="none" strike="noStrike" kern="1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rPr>
              <a:t>Uit te werken in strategische doelen en acties uitgewerkt conform de uitgangspunten van de BIG 5</a:t>
            </a:r>
            <a:r>
              <a:rPr lang="nl-NL" kern="100">
                <a:solidFill>
                  <a:prstClr val="black"/>
                </a:solidFill>
                <a:latin typeface="Aptos" panose="020B0004020202020204" pitchFamily="34" charset="0"/>
                <a:ea typeface="Aptos" panose="020B0004020202020204" pitchFamily="34" charset="0"/>
                <a:cs typeface="Arial" panose="020B0604020202020204" pitchFamily="34" charset="0"/>
              </a:rPr>
              <a:t>.</a:t>
            </a:r>
            <a:br>
              <a:rPr lang="nl-NL" kern="100">
                <a:solidFill>
                  <a:prstClr val="black"/>
                </a:solidFill>
                <a:latin typeface="Aptos" panose="020B0004020202020204" pitchFamily="34" charset="0"/>
                <a:ea typeface="Aptos" panose="020B0004020202020204" pitchFamily="34" charset="0"/>
                <a:cs typeface="Arial" panose="020B0604020202020204" pitchFamily="34" charset="0"/>
              </a:rPr>
            </a:br>
            <a:r>
              <a:rPr kumimoji="0" lang="nl-NL" b="0" i="0" u="none" strike="noStrike" kern="1200" cap="none" spc="0" normalizeH="0" baseline="0" noProof="0">
                <a:ln>
                  <a:noFill/>
                </a:ln>
                <a:solidFill>
                  <a:prstClr val="black"/>
                </a:solidFill>
                <a:effectLst/>
                <a:uLnTx/>
                <a:uFillTx/>
                <a:latin typeface="Aptos" panose="02110004020202020204"/>
                <a:ea typeface="+mn-ea"/>
                <a:cs typeface="+mn-cs"/>
              </a:rPr>
              <a:t>De vijf levensdomeinen waarop jongeren voldoende tevredenheid en stabiliteit moeten ervaren om met vertrouwen richting volwassenheid te groeien:</a:t>
            </a:r>
            <a:br>
              <a:rPr kumimoji="0" lang="nl-NL" b="0" i="0" u="none" strike="noStrike" kern="1200" cap="none" spc="0" normalizeH="0" baseline="0" noProof="0">
                <a:ln>
                  <a:noFill/>
                </a:ln>
                <a:solidFill>
                  <a:prstClr val="black"/>
                </a:solidFill>
                <a:effectLst/>
                <a:uLnTx/>
                <a:uFillTx/>
                <a:latin typeface="Aptos" panose="02110004020202020204"/>
                <a:ea typeface="+mn-ea"/>
                <a:cs typeface="+mn-cs"/>
              </a:rPr>
            </a:br>
            <a:r>
              <a:rPr kumimoji="0" lang="nl-NL" b="0" i="0" u="none" strike="noStrike" kern="1200" cap="none" spc="0" normalizeH="0" baseline="0" noProof="0">
                <a:ln>
                  <a:noFill/>
                </a:ln>
                <a:solidFill>
                  <a:prstClr val="black"/>
                </a:solidFill>
                <a:effectLst/>
                <a:uLnTx/>
                <a:uFillTx/>
                <a:latin typeface="Aptos" panose="02110004020202020204"/>
                <a:ea typeface="+mn-ea"/>
                <a:cs typeface="+mn-cs"/>
              </a:rPr>
              <a:t>		</a:t>
            </a:r>
            <a:r>
              <a:rPr lang="nl-NL">
                <a:solidFill>
                  <a:prstClr val="black"/>
                </a:solidFill>
                <a:latin typeface="Aptos" panose="02110004020202020204"/>
              </a:rPr>
              <a:t>Wonen, inkomen, </a:t>
            </a:r>
            <a:r>
              <a:rPr lang="nl-NL" err="1">
                <a:solidFill>
                  <a:prstClr val="black"/>
                </a:solidFill>
                <a:latin typeface="Aptos" panose="02110004020202020204"/>
              </a:rPr>
              <a:t>zorg&amp;welzijn</a:t>
            </a:r>
            <a:r>
              <a:rPr lang="nl-NL">
                <a:solidFill>
                  <a:prstClr val="black"/>
                </a:solidFill>
                <a:latin typeface="Aptos" panose="02110004020202020204"/>
              </a:rPr>
              <a:t>, </a:t>
            </a:r>
            <a:r>
              <a:rPr lang="nl-NL" err="1">
                <a:solidFill>
                  <a:prstClr val="black"/>
                </a:solidFill>
                <a:latin typeface="Aptos" panose="02110004020202020204"/>
              </a:rPr>
              <a:t>school&amp;werk,support</a:t>
            </a:r>
            <a:br>
              <a:rPr kumimoji="0" lang="nl-NL" b="0" i="0" u="none" strike="noStrike" kern="1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rPr>
            </a:br>
            <a:br>
              <a:rPr kumimoji="0" lang="nl-NL" sz="2000" b="0" i="0" u="none" strike="noStrike" kern="1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rPr>
            </a:br>
            <a:endParaRPr kumimoji="0" lang="nl-NL" sz="2000" b="0" i="0" u="none" strike="noStrike" kern="1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endParaRPr>
          </a:p>
        </p:txBody>
      </p:sp>
      <p:pic>
        <p:nvPicPr>
          <p:cNvPr id="6" name="Afbeelding 5">
            <a:extLst>
              <a:ext uri="{FF2B5EF4-FFF2-40B4-BE49-F238E27FC236}">
                <a16:creationId xmlns:a16="http://schemas.microsoft.com/office/drawing/2014/main" id="{634B3526-024F-E882-CE80-5F0A950128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19334" y="269397"/>
            <a:ext cx="1497177" cy="1497177"/>
          </a:xfrm>
          <a:prstGeom prst="rect">
            <a:avLst/>
          </a:prstGeom>
        </p:spPr>
      </p:pic>
      <p:pic>
        <p:nvPicPr>
          <p:cNvPr id="13" name="Tijdelijke aanduiding voor inhoud 6">
            <a:extLst>
              <a:ext uri="{FF2B5EF4-FFF2-40B4-BE49-F238E27FC236}">
                <a16:creationId xmlns:a16="http://schemas.microsoft.com/office/drawing/2014/main" id="{B9393B44-FE0A-D986-B909-A67BCE09A22E}"/>
              </a:ext>
            </a:extLst>
          </p:cNvPr>
          <p:cNvPicPr>
            <a:picLocks noChangeAspect="1"/>
          </p:cNvPicPr>
          <p:nvPr/>
        </p:nvPicPr>
        <p:blipFill>
          <a:blip r:embed="rId3"/>
          <a:stretch>
            <a:fillRect/>
          </a:stretch>
        </p:blipFill>
        <p:spPr>
          <a:xfrm>
            <a:off x="3267523" y="5305086"/>
            <a:ext cx="937924" cy="970264"/>
          </a:xfrm>
          <a:prstGeom prst="rect">
            <a:avLst/>
          </a:prstGeom>
        </p:spPr>
      </p:pic>
      <p:pic>
        <p:nvPicPr>
          <p:cNvPr id="14" name="Afbeelding 13">
            <a:extLst>
              <a:ext uri="{FF2B5EF4-FFF2-40B4-BE49-F238E27FC236}">
                <a16:creationId xmlns:a16="http://schemas.microsoft.com/office/drawing/2014/main" id="{49401426-CBA6-F403-16F9-66F3D88C7545}"/>
              </a:ext>
            </a:extLst>
          </p:cNvPr>
          <p:cNvPicPr>
            <a:picLocks noChangeAspect="1"/>
          </p:cNvPicPr>
          <p:nvPr/>
        </p:nvPicPr>
        <p:blipFill>
          <a:blip r:embed="rId4"/>
          <a:stretch>
            <a:fillRect/>
          </a:stretch>
        </p:blipFill>
        <p:spPr>
          <a:xfrm>
            <a:off x="4086995" y="5265846"/>
            <a:ext cx="810785" cy="912132"/>
          </a:xfrm>
          <a:prstGeom prst="rect">
            <a:avLst/>
          </a:prstGeom>
        </p:spPr>
      </p:pic>
      <p:pic>
        <p:nvPicPr>
          <p:cNvPr id="15" name="Afbeelding 14">
            <a:extLst>
              <a:ext uri="{FF2B5EF4-FFF2-40B4-BE49-F238E27FC236}">
                <a16:creationId xmlns:a16="http://schemas.microsoft.com/office/drawing/2014/main" id="{88A5B5C8-EBDD-99C0-B495-728A73F7A0E8}"/>
              </a:ext>
            </a:extLst>
          </p:cNvPr>
          <p:cNvPicPr>
            <a:picLocks noChangeAspect="1"/>
          </p:cNvPicPr>
          <p:nvPr/>
        </p:nvPicPr>
        <p:blipFill>
          <a:blip r:embed="rId5"/>
          <a:stretch>
            <a:fillRect/>
          </a:stretch>
        </p:blipFill>
        <p:spPr>
          <a:xfrm>
            <a:off x="4838404" y="5305086"/>
            <a:ext cx="678855" cy="820706"/>
          </a:xfrm>
          <a:prstGeom prst="rect">
            <a:avLst/>
          </a:prstGeom>
        </p:spPr>
      </p:pic>
      <p:pic>
        <p:nvPicPr>
          <p:cNvPr id="16" name="Afbeelding 15">
            <a:extLst>
              <a:ext uri="{FF2B5EF4-FFF2-40B4-BE49-F238E27FC236}">
                <a16:creationId xmlns:a16="http://schemas.microsoft.com/office/drawing/2014/main" id="{25309B1B-FFDD-5810-29E2-193AC90B58B0}"/>
              </a:ext>
            </a:extLst>
          </p:cNvPr>
          <p:cNvPicPr>
            <a:picLocks noChangeAspect="1"/>
          </p:cNvPicPr>
          <p:nvPr/>
        </p:nvPicPr>
        <p:blipFill>
          <a:blip r:embed="rId6"/>
          <a:stretch>
            <a:fillRect/>
          </a:stretch>
        </p:blipFill>
        <p:spPr>
          <a:xfrm>
            <a:off x="5412193" y="5337738"/>
            <a:ext cx="885658" cy="840240"/>
          </a:xfrm>
          <a:prstGeom prst="rect">
            <a:avLst/>
          </a:prstGeom>
        </p:spPr>
      </p:pic>
      <p:pic>
        <p:nvPicPr>
          <p:cNvPr id="17" name="Afbeelding 16">
            <a:extLst>
              <a:ext uri="{FF2B5EF4-FFF2-40B4-BE49-F238E27FC236}">
                <a16:creationId xmlns:a16="http://schemas.microsoft.com/office/drawing/2014/main" id="{AD5A0C3A-4B69-F8F4-D8DF-B5056D6AB1FA}"/>
              </a:ext>
            </a:extLst>
          </p:cNvPr>
          <p:cNvPicPr>
            <a:picLocks noChangeAspect="1"/>
          </p:cNvPicPr>
          <p:nvPr/>
        </p:nvPicPr>
        <p:blipFill>
          <a:blip r:embed="rId7"/>
          <a:stretch>
            <a:fillRect/>
          </a:stretch>
        </p:blipFill>
        <p:spPr>
          <a:xfrm>
            <a:off x="6213296" y="5328272"/>
            <a:ext cx="831681" cy="809206"/>
          </a:xfrm>
          <a:prstGeom prst="rect">
            <a:avLst/>
          </a:prstGeom>
        </p:spPr>
      </p:pic>
      <p:sp>
        <p:nvSpPr>
          <p:cNvPr id="11" name="Footer Placeholder 2">
            <a:extLst>
              <a:ext uri="{FF2B5EF4-FFF2-40B4-BE49-F238E27FC236}">
                <a16:creationId xmlns:a16="http://schemas.microsoft.com/office/drawing/2014/main" id="{1F2B0FF2-9DB1-550D-FB45-33F516C8C066}"/>
              </a:ext>
            </a:extLst>
          </p:cNvPr>
          <p:cNvSpPr>
            <a:spLocks noGrp="1"/>
          </p:cNvSpPr>
          <p:nvPr>
            <p:ph type="ftr" sz="quarter" idx="11"/>
          </p:nvPr>
        </p:nvSpPr>
        <p:spPr>
          <a:xfrm>
            <a:off x="4038600" y="6454163"/>
            <a:ext cx="4114800" cy="360000"/>
          </a:xfrm>
        </p:spPr>
        <p:txBody>
          <a:bodyPr/>
          <a:lstStyle/>
          <a:p>
            <a:r>
              <a:rPr lang="nl-NL"/>
              <a:t>Thematafel 2 juli 2026</a:t>
            </a:r>
          </a:p>
        </p:txBody>
      </p:sp>
    </p:spTree>
    <p:extLst>
      <p:ext uri="{BB962C8B-B14F-4D97-AF65-F5344CB8AC3E}">
        <p14:creationId xmlns:p14="http://schemas.microsoft.com/office/powerpoint/2010/main" val="9458220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B24C59-BF87-64D1-496E-3D4E3A7C6096}"/>
              </a:ext>
            </a:extLst>
          </p:cNvPr>
          <p:cNvSpPr>
            <a:spLocks noGrp="1"/>
          </p:cNvSpPr>
          <p:nvPr>
            <p:ph type="dt" sz="half" idx="10"/>
          </p:nvPr>
        </p:nvSpPr>
        <p:spPr/>
        <p:txBody>
          <a:bodyPr/>
          <a:lstStyle/>
          <a:p>
            <a:fld id="{E920D804-9F70-704B-AD9E-442B37C00EB5}" type="datetime1">
              <a:rPr lang="nl-NL" smtClean="0"/>
              <a:pPr/>
              <a:t>17-7-2026</a:t>
            </a:fld>
            <a:endParaRPr lang="nl-NL"/>
          </a:p>
        </p:txBody>
      </p:sp>
      <p:sp>
        <p:nvSpPr>
          <p:cNvPr id="3" name="Footer Placeholder 2">
            <a:extLst>
              <a:ext uri="{FF2B5EF4-FFF2-40B4-BE49-F238E27FC236}">
                <a16:creationId xmlns:a16="http://schemas.microsoft.com/office/drawing/2014/main" id="{60FBA011-C313-5953-1822-FAA011C8954D}"/>
              </a:ext>
            </a:extLst>
          </p:cNvPr>
          <p:cNvSpPr>
            <a:spLocks noGrp="1"/>
          </p:cNvSpPr>
          <p:nvPr>
            <p:ph type="ftr" sz="quarter" idx="11"/>
          </p:nvPr>
        </p:nvSpPr>
        <p:spPr/>
        <p:txBody>
          <a:bodyPr/>
          <a:lstStyle/>
          <a:p>
            <a:r>
              <a:rPr lang="nl-NL"/>
              <a:t>Thematafel 2 juli 2026</a:t>
            </a:r>
          </a:p>
        </p:txBody>
      </p:sp>
      <p:sp>
        <p:nvSpPr>
          <p:cNvPr id="4" name="Slide Number Placeholder 3">
            <a:extLst>
              <a:ext uri="{FF2B5EF4-FFF2-40B4-BE49-F238E27FC236}">
                <a16:creationId xmlns:a16="http://schemas.microsoft.com/office/drawing/2014/main" id="{4B94F291-395F-75BF-1E9E-54DA6BFABFF7}"/>
              </a:ext>
            </a:extLst>
          </p:cNvPr>
          <p:cNvSpPr>
            <a:spLocks noGrp="1"/>
          </p:cNvSpPr>
          <p:nvPr>
            <p:ph type="sldNum" sz="quarter" idx="12"/>
          </p:nvPr>
        </p:nvSpPr>
        <p:spPr/>
        <p:txBody>
          <a:bodyPr/>
          <a:lstStyle/>
          <a:p>
            <a:fld id="{B84F2891-15FE-B749-A280-81F59B9BEEFC}" type="slidenum">
              <a:rPr lang="nl-NL" smtClean="0"/>
              <a:pPr/>
              <a:t>12</a:t>
            </a:fld>
            <a:endParaRPr lang="nl-NL"/>
          </a:p>
        </p:txBody>
      </p:sp>
      <p:pic>
        <p:nvPicPr>
          <p:cNvPr id="7" name="Picture 6">
            <a:extLst>
              <a:ext uri="{FF2B5EF4-FFF2-40B4-BE49-F238E27FC236}">
                <a16:creationId xmlns:a16="http://schemas.microsoft.com/office/drawing/2014/main" id="{4CA9356B-F0F6-6B8B-9C3A-477E4FCA80C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489200" y="-598714"/>
            <a:ext cx="7220857" cy="7242628"/>
          </a:xfrm>
          <a:prstGeom prst="rect">
            <a:avLst/>
          </a:prstGeom>
        </p:spPr>
      </p:pic>
    </p:spTree>
    <p:extLst>
      <p:ext uri="{BB962C8B-B14F-4D97-AF65-F5344CB8AC3E}">
        <p14:creationId xmlns:p14="http://schemas.microsoft.com/office/powerpoint/2010/main" val="85291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3599248E-B32C-60F8-EBF5-9E0C47C21047}"/>
            </a:ext>
          </a:extLst>
        </p:cNvPr>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B3BDC967-6223-54B9-69CC-3ED93020807A}"/>
              </a:ext>
            </a:extLst>
          </p:cNvPr>
          <p:cNvSpPr>
            <a:spLocks noGrp="1"/>
          </p:cNvSpPr>
          <p:nvPr>
            <p:ph type="dt" sz="half" idx="10"/>
          </p:nvPr>
        </p:nvSpPr>
        <p:spPr/>
        <p:txBody>
          <a:bodyPr/>
          <a:lstStyle/>
          <a:p>
            <a:fld id="{E920D804-9F70-704B-AD9E-442B37C00EB5}" type="datetime1">
              <a:rPr lang="nl-NL" smtClean="0"/>
              <a:pPr/>
              <a:t>17-7-2026</a:t>
            </a:fld>
            <a:endParaRPr lang="nl-NL"/>
          </a:p>
        </p:txBody>
      </p:sp>
      <p:sp>
        <p:nvSpPr>
          <p:cNvPr id="3" name="Tijdelijke aanduiding voor dianummer 2">
            <a:extLst>
              <a:ext uri="{FF2B5EF4-FFF2-40B4-BE49-F238E27FC236}">
                <a16:creationId xmlns:a16="http://schemas.microsoft.com/office/drawing/2014/main" id="{DCB40860-10CD-F0EF-85A1-02DD93B3EEA3}"/>
              </a:ext>
            </a:extLst>
          </p:cNvPr>
          <p:cNvSpPr>
            <a:spLocks noGrp="1"/>
          </p:cNvSpPr>
          <p:nvPr>
            <p:ph type="sldNum" sz="quarter" idx="12"/>
          </p:nvPr>
        </p:nvSpPr>
        <p:spPr/>
        <p:txBody>
          <a:bodyPr/>
          <a:lstStyle/>
          <a:p>
            <a:fld id="{B84F2891-15FE-B749-A280-81F59B9BEEFC}" type="slidenum">
              <a:rPr lang="nl-NL" smtClean="0"/>
              <a:pPr/>
              <a:t>13</a:t>
            </a:fld>
            <a:endParaRPr lang="nl-NL"/>
          </a:p>
        </p:txBody>
      </p:sp>
      <p:sp>
        <p:nvSpPr>
          <p:cNvPr id="4" name="Tijdelijke aanduiding voor tekst 3">
            <a:extLst>
              <a:ext uri="{FF2B5EF4-FFF2-40B4-BE49-F238E27FC236}">
                <a16:creationId xmlns:a16="http://schemas.microsoft.com/office/drawing/2014/main" id="{4329F47B-D764-3156-9D80-29A2B927EF7F}"/>
              </a:ext>
            </a:extLst>
          </p:cNvPr>
          <p:cNvSpPr>
            <a:spLocks noGrp="1"/>
          </p:cNvSpPr>
          <p:nvPr>
            <p:ph type="body" sz="quarter" idx="13"/>
          </p:nvPr>
        </p:nvSpPr>
        <p:spPr>
          <a:xfrm>
            <a:off x="838200" y="459822"/>
            <a:ext cx="10026556" cy="651462"/>
          </a:xfrm>
        </p:spPr>
        <p:txBody>
          <a:bodyPr vert="horz" lIns="91440" tIns="45720" rIns="91440" bIns="45720" rtlCol="0" anchor="t">
            <a:noAutofit/>
          </a:bodyPr>
          <a:lstStyle/>
          <a:p>
            <a:r>
              <a:rPr lang="nl-NL">
                <a:latin typeface="Calibri"/>
                <a:ea typeface="Calibri"/>
                <a:cs typeface="Calibri"/>
              </a:rPr>
              <a:t>Mentimeter</a:t>
            </a:r>
            <a:endParaRPr lang="nl-NL"/>
          </a:p>
        </p:txBody>
      </p:sp>
      <p:sp>
        <p:nvSpPr>
          <p:cNvPr id="5" name="Tijdelijke aanduiding voor tekst 4">
            <a:extLst>
              <a:ext uri="{FF2B5EF4-FFF2-40B4-BE49-F238E27FC236}">
                <a16:creationId xmlns:a16="http://schemas.microsoft.com/office/drawing/2014/main" id="{BD436710-AB00-E07B-4BA4-ADDC1D748827}"/>
              </a:ext>
            </a:extLst>
          </p:cNvPr>
          <p:cNvSpPr>
            <a:spLocks noGrp="1"/>
          </p:cNvSpPr>
          <p:nvPr>
            <p:ph type="body" sz="quarter" idx="14"/>
          </p:nvPr>
        </p:nvSpPr>
        <p:spPr>
          <a:xfrm>
            <a:off x="885265" y="1473886"/>
            <a:ext cx="10026556" cy="4617675"/>
          </a:xfrm>
        </p:spPr>
        <p:txBody>
          <a:bodyPr vert="horz" lIns="91440" tIns="45720" rIns="91440" bIns="45720" rtlCol="0" anchor="t">
            <a:noAutofit/>
          </a:bodyPr>
          <a:lstStyle/>
          <a:p>
            <a:pPr>
              <a:lnSpc>
                <a:spcPct val="100000"/>
              </a:lnSpc>
            </a:pPr>
            <a:endParaRPr lang="nl-NL" sz="1800"/>
          </a:p>
          <a:p>
            <a:pPr>
              <a:lnSpc>
                <a:spcPct val="100000"/>
              </a:lnSpc>
            </a:pPr>
            <a:endParaRPr lang="nl-NL" sz="1800">
              <a:solidFill>
                <a:srgbClr val="002256"/>
              </a:solidFill>
            </a:endParaRPr>
          </a:p>
          <a:p>
            <a:pPr>
              <a:lnSpc>
                <a:spcPct val="100000"/>
              </a:lnSpc>
            </a:pPr>
            <a:endParaRPr lang="nl-NL" sz="1800">
              <a:solidFill>
                <a:srgbClr val="002256"/>
              </a:solidFill>
            </a:endParaRPr>
          </a:p>
          <a:p>
            <a:pPr>
              <a:lnSpc>
                <a:spcPct val="100000"/>
              </a:lnSpc>
            </a:pPr>
            <a:endParaRPr lang="nl-NL" sz="1800">
              <a:solidFill>
                <a:srgbClr val="002256"/>
              </a:solidFill>
            </a:endParaRPr>
          </a:p>
        </p:txBody>
      </p:sp>
      <p:sp>
        <p:nvSpPr>
          <p:cNvPr id="9" name="Tijdelijke aanduiding voor tekst 4">
            <a:extLst>
              <a:ext uri="{FF2B5EF4-FFF2-40B4-BE49-F238E27FC236}">
                <a16:creationId xmlns:a16="http://schemas.microsoft.com/office/drawing/2014/main" id="{62756D42-074C-E75F-5BFC-757F0B83938F}"/>
              </a:ext>
            </a:extLst>
          </p:cNvPr>
          <p:cNvSpPr txBox="1">
            <a:spLocks/>
          </p:cNvSpPr>
          <p:nvPr/>
        </p:nvSpPr>
        <p:spPr>
          <a:xfrm>
            <a:off x="885265" y="1118286"/>
            <a:ext cx="10026556" cy="4617675"/>
          </a:xfrm>
          <a:prstGeom prst="rect">
            <a:avLst/>
          </a:prstGeom>
        </p:spPr>
        <p:txBody>
          <a:bodyPr vert="horz" lIns="91440" tIns="45720" rIns="91440" bIns="45720" rtlCol="0" anchor="t">
            <a:noAutofit/>
          </a:bodyPr>
          <a:lstStyle>
            <a:lvl1pPr marL="0" indent="0" algn="l" defTabSz="914400" rtl="0" eaLnBrk="1" latinLnBrk="0" hangingPunct="1">
              <a:lnSpc>
                <a:spcPct val="120000"/>
              </a:lnSpc>
              <a:spcBef>
                <a:spcPts val="1000"/>
              </a:spcBef>
              <a:buClr>
                <a:srgbClr val="00B8DF"/>
              </a:buClr>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500"/>
              </a:spcBef>
              <a:buClr>
                <a:srgbClr val="00B8DF"/>
              </a:buClr>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500"/>
              </a:spcBef>
              <a:buClr>
                <a:srgbClr val="00B8DF"/>
              </a:buClr>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500"/>
              </a:spcBef>
              <a:buClr>
                <a:srgbClr val="00B8DF"/>
              </a:buClr>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500"/>
              </a:spcBef>
              <a:buClr>
                <a:srgbClr val="00B8DF"/>
              </a:buClr>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nl-NL" sz="1800"/>
          </a:p>
          <a:p>
            <a:pPr marL="457200" indent="-457200">
              <a:buFont typeface="+mj-lt"/>
              <a:buAutoNum type="arabicPeriod"/>
            </a:pPr>
            <a:r>
              <a:rPr lang="nl-NL"/>
              <a:t>Ontregelen: tegen welke regels loop je aan die effectieve overgang in de weg zitten?</a:t>
            </a:r>
          </a:p>
          <a:p>
            <a:pPr marL="457200" indent="-457200">
              <a:buFont typeface="+mj-lt"/>
              <a:buAutoNum type="arabicPeriod"/>
            </a:pPr>
            <a:r>
              <a:rPr lang="nl-NL"/>
              <a:t>Welke nieuwe signalen zie je rondom deze doelgroep?</a:t>
            </a:r>
          </a:p>
          <a:p>
            <a:pPr marL="457200" indent="-457200">
              <a:buFont typeface="+mj-lt"/>
              <a:buAutoNum type="arabicPeriod"/>
            </a:pPr>
            <a:r>
              <a:rPr lang="nl-NL"/>
              <a:t>Wat wil je verder nog meegeven aan het opgaveteam?</a:t>
            </a:r>
          </a:p>
          <a:p>
            <a:r>
              <a:rPr lang="nl-NL"/>
              <a:t> </a:t>
            </a:r>
            <a:endParaRPr lang="nl-NL" sz="1800">
              <a:solidFill>
                <a:srgbClr val="002256"/>
              </a:solidFill>
            </a:endParaRPr>
          </a:p>
          <a:p>
            <a:pPr>
              <a:lnSpc>
                <a:spcPct val="100000"/>
              </a:lnSpc>
            </a:pPr>
            <a:endParaRPr lang="nl-NL" sz="1800">
              <a:solidFill>
                <a:srgbClr val="002256"/>
              </a:solidFill>
            </a:endParaRPr>
          </a:p>
          <a:p>
            <a:pPr>
              <a:lnSpc>
                <a:spcPct val="100000"/>
              </a:lnSpc>
            </a:pPr>
            <a:endParaRPr lang="nl-NL" sz="1800">
              <a:solidFill>
                <a:srgbClr val="002256"/>
              </a:solidFill>
            </a:endParaRPr>
          </a:p>
          <a:p>
            <a:pPr>
              <a:lnSpc>
                <a:spcPct val="100000"/>
              </a:lnSpc>
            </a:pPr>
            <a:endParaRPr lang="nl-NL" sz="1800">
              <a:solidFill>
                <a:srgbClr val="002256"/>
              </a:solidFill>
            </a:endParaRPr>
          </a:p>
          <a:p>
            <a:pPr>
              <a:lnSpc>
                <a:spcPct val="100000"/>
              </a:lnSpc>
            </a:pPr>
            <a:endParaRPr lang="nl-NL" sz="1800">
              <a:solidFill>
                <a:srgbClr val="002256"/>
              </a:solidFill>
            </a:endParaRPr>
          </a:p>
        </p:txBody>
      </p:sp>
      <p:sp>
        <p:nvSpPr>
          <p:cNvPr id="6" name="Footer Placeholder 2">
            <a:extLst>
              <a:ext uri="{FF2B5EF4-FFF2-40B4-BE49-F238E27FC236}">
                <a16:creationId xmlns:a16="http://schemas.microsoft.com/office/drawing/2014/main" id="{A5B6A8B7-9C60-0822-6B8C-2FA40115FEBF}"/>
              </a:ext>
            </a:extLst>
          </p:cNvPr>
          <p:cNvSpPr>
            <a:spLocks noGrp="1"/>
          </p:cNvSpPr>
          <p:nvPr>
            <p:ph type="ftr" sz="quarter" idx="11"/>
          </p:nvPr>
        </p:nvSpPr>
        <p:spPr>
          <a:xfrm>
            <a:off x="4038600" y="6454163"/>
            <a:ext cx="4114800" cy="360000"/>
          </a:xfrm>
        </p:spPr>
        <p:txBody>
          <a:bodyPr/>
          <a:lstStyle/>
          <a:p>
            <a:r>
              <a:rPr lang="nl-NL"/>
              <a:t>Thematafel 2 juli 2026</a:t>
            </a:r>
          </a:p>
        </p:txBody>
      </p:sp>
    </p:spTree>
    <p:extLst>
      <p:ext uri="{BB962C8B-B14F-4D97-AF65-F5344CB8AC3E}">
        <p14:creationId xmlns:p14="http://schemas.microsoft.com/office/powerpoint/2010/main" val="17737080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7046B34B-4BE3-D086-3275-C9DF7E1D8CEA}"/>
              </a:ext>
            </a:extLst>
          </p:cNvPr>
          <p:cNvSpPr>
            <a:spLocks noGrp="1"/>
          </p:cNvSpPr>
          <p:nvPr>
            <p:ph type="dt" sz="half" idx="10"/>
          </p:nvPr>
        </p:nvSpPr>
        <p:spPr/>
        <p:txBody>
          <a:bodyPr/>
          <a:lstStyle/>
          <a:p>
            <a:fld id="{51129BB1-EE7C-FE44-AE7A-C33FDEE36695}" type="datetime1">
              <a:rPr lang="nl-NL" smtClean="0"/>
              <a:t>17-7-2026</a:t>
            </a:fld>
            <a:endParaRPr lang="nl-NL"/>
          </a:p>
        </p:txBody>
      </p:sp>
      <p:sp>
        <p:nvSpPr>
          <p:cNvPr id="3" name="Tijdelijke aanduiding voor voettekst 2">
            <a:extLst>
              <a:ext uri="{FF2B5EF4-FFF2-40B4-BE49-F238E27FC236}">
                <a16:creationId xmlns:a16="http://schemas.microsoft.com/office/drawing/2014/main" id="{DABA26FA-2087-699D-5B23-692251A6A46D}"/>
              </a:ext>
            </a:extLst>
          </p:cNvPr>
          <p:cNvSpPr>
            <a:spLocks noGrp="1"/>
          </p:cNvSpPr>
          <p:nvPr>
            <p:ph type="ftr" sz="quarter" idx="11"/>
          </p:nvPr>
        </p:nvSpPr>
        <p:spPr/>
        <p:txBody>
          <a:bodyPr/>
          <a:lstStyle/>
          <a:p>
            <a:r>
              <a:rPr lang="nl-NL"/>
              <a:t>Thematafel 2 juli 2026</a:t>
            </a:r>
          </a:p>
        </p:txBody>
      </p:sp>
      <p:sp>
        <p:nvSpPr>
          <p:cNvPr id="4" name="Tijdelijke aanduiding voor dianummer 3">
            <a:extLst>
              <a:ext uri="{FF2B5EF4-FFF2-40B4-BE49-F238E27FC236}">
                <a16:creationId xmlns:a16="http://schemas.microsoft.com/office/drawing/2014/main" id="{FD4D755A-9866-9EA6-AC48-D7071B7FEBCD}"/>
              </a:ext>
            </a:extLst>
          </p:cNvPr>
          <p:cNvSpPr>
            <a:spLocks noGrp="1"/>
          </p:cNvSpPr>
          <p:nvPr>
            <p:ph type="sldNum" sz="quarter" idx="12"/>
          </p:nvPr>
        </p:nvSpPr>
        <p:spPr/>
        <p:txBody>
          <a:bodyPr/>
          <a:lstStyle/>
          <a:p>
            <a:fld id="{B84F2891-15FE-B749-A280-81F59B9BEEFC}" type="slidenum">
              <a:rPr lang="nl-NL" smtClean="0"/>
              <a:t>14</a:t>
            </a:fld>
            <a:endParaRPr lang="nl-NL"/>
          </a:p>
        </p:txBody>
      </p:sp>
      <p:pic>
        <p:nvPicPr>
          <p:cNvPr id="9" name="Tijdelijke aanduiding voor afbeelding 8">
            <a:extLst>
              <a:ext uri="{FF2B5EF4-FFF2-40B4-BE49-F238E27FC236}">
                <a16:creationId xmlns:a16="http://schemas.microsoft.com/office/drawing/2014/main" id="{CA4B354D-0238-9122-0F69-719E476B4735}"/>
              </a:ext>
            </a:extLst>
          </p:cNvPr>
          <p:cNvPicPr>
            <a:picLocks noGrp="1" noChangeAspect="1"/>
          </p:cNvPicPr>
          <p:nvPr>
            <p:ph type="pic" sz="quarter" idx="15"/>
          </p:nvPr>
        </p:nvPicPr>
        <p:blipFill>
          <a:blip r:embed="rId2"/>
          <a:srcRect l="11970" r="11970"/>
          <a:stretch>
            <a:fillRect/>
          </a:stretch>
        </p:blipFill>
        <p:spPr>
          <a:prstGeom prst="roundRect">
            <a:avLst>
              <a:gd name="adj" fmla="val 13874"/>
            </a:avLst>
          </a:prstGeom>
        </p:spPr>
      </p:pic>
      <p:sp>
        <p:nvSpPr>
          <p:cNvPr id="6" name="Tijdelijke aanduiding voor tekst 5">
            <a:extLst>
              <a:ext uri="{FF2B5EF4-FFF2-40B4-BE49-F238E27FC236}">
                <a16:creationId xmlns:a16="http://schemas.microsoft.com/office/drawing/2014/main" id="{2E9F1ABB-1919-4EE3-1104-F5407773F6F2}"/>
              </a:ext>
            </a:extLst>
          </p:cNvPr>
          <p:cNvSpPr>
            <a:spLocks noGrp="1"/>
          </p:cNvSpPr>
          <p:nvPr>
            <p:ph type="body" sz="quarter" idx="16"/>
          </p:nvPr>
        </p:nvSpPr>
        <p:spPr/>
        <p:txBody>
          <a:bodyPr/>
          <a:lstStyle/>
          <a:p>
            <a:r>
              <a:rPr lang="nl-NL">
                <a:latin typeface="Arial"/>
                <a:cs typeface="Arial"/>
              </a:rPr>
              <a:t>Visie + stellingen </a:t>
            </a:r>
            <a:endParaRPr lang="en-US"/>
          </a:p>
          <a:p>
            <a:r>
              <a:rPr lang="nl-NL">
                <a:latin typeface="Arial"/>
                <a:cs typeface="Arial"/>
              </a:rPr>
              <a:t>16-27</a:t>
            </a:r>
            <a:endParaRPr lang="nl-NL"/>
          </a:p>
        </p:txBody>
      </p:sp>
      <p:sp>
        <p:nvSpPr>
          <p:cNvPr id="7" name="Tijdelijke aanduiding voor tekst 6">
            <a:extLst>
              <a:ext uri="{FF2B5EF4-FFF2-40B4-BE49-F238E27FC236}">
                <a16:creationId xmlns:a16="http://schemas.microsoft.com/office/drawing/2014/main" id="{338E2571-B403-E78D-6DF7-BBAD06FE7E58}"/>
              </a:ext>
            </a:extLst>
          </p:cNvPr>
          <p:cNvSpPr>
            <a:spLocks noGrp="1"/>
          </p:cNvSpPr>
          <p:nvPr>
            <p:ph type="body" sz="quarter" idx="17"/>
          </p:nvPr>
        </p:nvSpPr>
        <p:spPr/>
        <p:txBody>
          <a:bodyPr/>
          <a:lstStyle/>
          <a:p>
            <a:r>
              <a:rPr lang="nl-NL"/>
              <a:t>3</a:t>
            </a:r>
          </a:p>
        </p:txBody>
      </p:sp>
    </p:spTree>
    <p:extLst>
      <p:ext uri="{BB962C8B-B14F-4D97-AF65-F5344CB8AC3E}">
        <p14:creationId xmlns:p14="http://schemas.microsoft.com/office/powerpoint/2010/main" val="41488063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ABD0EF-9739-EA84-4B47-1B57BBCAE989}"/>
            </a:ext>
          </a:extLst>
        </p:cNvPr>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A4D56CB6-C926-3F61-CD52-95C2EB5831F8}"/>
              </a:ext>
            </a:extLst>
          </p:cNvPr>
          <p:cNvSpPr>
            <a:spLocks noGrp="1"/>
          </p:cNvSpPr>
          <p:nvPr>
            <p:ph type="dt" sz="half" idx="10"/>
          </p:nvPr>
        </p:nvSpPr>
        <p:spPr/>
        <p:txBody>
          <a:bodyPr/>
          <a:lstStyle/>
          <a:p>
            <a:fld id="{E920D804-9F70-704B-AD9E-442B37C00EB5}" type="datetime1">
              <a:rPr lang="nl-NL" smtClean="0"/>
              <a:pPr/>
              <a:t>17-7-2026</a:t>
            </a:fld>
            <a:endParaRPr lang="nl-NL"/>
          </a:p>
        </p:txBody>
      </p:sp>
      <p:sp>
        <p:nvSpPr>
          <p:cNvPr id="3" name="Tijdelijke aanduiding voor dianummer 2">
            <a:extLst>
              <a:ext uri="{FF2B5EF4-FFF2-40B4-BE49-F238E27FC236}">
                <a16:creationId xmlns:a16="http://schemas.microsoft.com/office/drawing/2014/main" id="{F77AC2FF-6B13-6C63-6E85-43DA539E75C6}"/>
              </a:ext>
            </a:extLst>
          </p:cNvPr>
          <p:cNvSpPr>
            <a:spLocks noGrp="1"/>
          </p:cNvSpPr>
          <p:nvPr>
            <p:ph type="sldNum" sz="quarter" idx="12"/>
          </p:nvPr>
        </p:nvSpPr>
        <p:spPr/>
        <p:txBody>
          <a:bodyPr/>
          <a:lstStyle/>
          <a:p>
            <a:fld id="{B84F2891-15FE-B749-A280-81F59B9BEEFC}" type="slidenum">
              <a:rPr lang="nl-NL" smtClean="0"/>
              <a:pPr/>
              <a:t>15</a:t>
            </a:fld>
            <a:endParaRPr lang="nl-NL"/>
          </a:p>
        </p:txBody>
      </p:sp>
      <p:sp>
        <p:nvSpPr>
          <p:cNvPr id="4" name="Tijdelijke aanduiding voor tekst 3">
            <a:extLst>
              <a:ext uri="{FF2B5EF4-FFF2-40B4-BE49-F238E27FC236}">
                <a16:creationId xmlns:a16="http://schemas.microsoft.com/office/drawing/2014/main" id="{1487CC53-29F8-C3E6-8725-2F10808B0FB1}"/>
              </a:ext>
            </a:extLst>
          </p:cNvPr>
          <p:cNvSpPr>
            <a:spLocks noGrp="1"/>
          </p:cNvSpPr>
          <p:nvPr>
            <p:ph type="body" sz="quarter" idx="13"/>
          </p:nvPr>
        </p:nvSpPr>
        <p:spPr/>
        <p:txBody>
          <a:bodyPr/>
          <a:lstStyle/>
          <a:p>
            <a:r>
              <a:rPr lang="nl-NL"/>
              <a:t>Flevolandse visie op de doelgroep 16-27 (1/2)</a:t>
            </a:r>
          </a:p>
        </p:txBody>
      </p:sp>
      <p:sp>
        <p:nvSpPr>
          <p:cNvPr id="5" name="Tijdelijke aanduiding voor tekst 4">
            <a:extLst>
              <a:ext uri="{FF2B5EF4-FFF2-40B4-BE49-F238E27FC236}">
                <a16:creationId xmlns:a16="http://schemas.microsoft.com/office/drawing/2014/main" id="{58E24A98-901B-5D10-3BED-98309EEF6CA3}"/>
              </a:ext>
            </a:extLst>
          </p:cNvPr>
          <p:cNvSpPr>
            <a:spLocks noGrp="1"/>
          </p:cNvSpPr>
          <p:nvPr>
            <p:ph type="body" sz="quarter" idx="14"/>
          </p:nvPr>
        </p:nvSpPr>
        <p:spPr>
          <a:xfrm>
            <a:off x="838200" y="1551903"/>
            <a:ext cx="10026556" cy="4617675"/>
          </a:xfrm>
        </p:spPr>
        <p:txBody>
          <a:bodyPr/>
          <a:lstStyle/>
          <a:p>
            <a:r>
              <a:rPr lang="nl-NL" sz="1600"/>
              <a:t>Flevoland kiest voor een integrale en toekomstgerichte aanpak voor jongeren en jongvolwassenen van 16 tot 27 jaar. Uitgangspunt is dat de overgang naar volwassenheid geen abrupt moment is, maar een ontwikkelproces dat vraagt om samenhangende en doorlopende ondersteuning. Jongeren worden niet losgelaten bij het bereiken van de leeftijd van 18 jaar, maar begeleid totdat zij beschikken over een stabiele basis om zelfstandig te kunnen functioneren.</a:t>
            </a:r>
          </a:p>
          <a:p>
            <a:r>
              <a:rPr lang="nl-NL" sz="1600"/>
              <a:t>De regio Flevoland omarmt en hanteert de visie achter de Big 5 (Nederlands Jeugdinstituut) als leidend kader. Dit betekent dat gewerkt wordt vanuit vijf samenhangende leefgebieden: wonen, inkomen, welzijn, school en werk, en een steunend sociaal netwerk. Deze leefgebieden worden nadrukkelijk in samenhang benaderd, omdat knelpunten op één domein vrijwel altijd doorwerken op andere domeinen.</a:t>
            </a:r>
          </a:p>
          <a:p>
            <a:r>
              <a:rPr lang="nl-NL" sz="1600"/>
              <a:t>De Flevolandse aanpak is erop gericht om, samen met jongeren, te werken aan perspectief en zelfstandigheid. De vraag van de jongere is leidend. Ondersteuning sluit aan bij wat nodig is, in plaats van bij bestaande systemen of aanbod. Dit vraagt om ruimte voor maatwerk, professionele afwegingen en het benutten van de mogelijkheden die wet- en regelgeving biedt.</a:t>
            </a:r>
          </a:p>
          <a:p>
            <a:endParaRPr lang="nl-NL" sz="1600">
              <a:solidFill>
                <a:srgbClr val="002256"/>
              </a:solidFill>
            </a:endParaRPr>
          </a:p>
          <a:p>
            <a:endParaRPr lang="nl-NL" sz="1600">
              <a:solidFill>
                <a:srgbClr val="002256"/>
              </a:solidFill>
            </a:endParaRPr>
          </a:p>
          <a:p>
            <a:endParaRPr lang="nl-NL" sz="1600">
              <a:solidFill>
                <a:srgbClr val="002256"/>
              </a:solidFill>
            </a:endParaRPr>
          </a:p>
          <a:p>
            <a:endParaRPr lang="nl-NL" sz="1600">
              <a:solidFill>
                <a:srgbClr val="002256"/>
              </a:solidFill>
            </a:endParaRPr>
          </a:p>
        </p:txBody>
      </p:sp>
      <p:sp>
        <p:nvSpPr>
          <p:cNvPr id="6" name="Footer Placeholder 2">
            <a:extLst>
              <a:ext uri="{FF2B5EF4-FFF2-40B4-BE49-F238E27FC236}">
                <a16:creationId xmlns:a16="http://schemas.microsoft.com/office/drawing/2014/main" id="{DCF159D9-A585-4BFF-E0FC-6626ED233BC4}"/>
              </a:ext>
            </a:extLst>
          </p:cNvPr>
          <p:cNvSpPr>
            <a:spLocks noGrp="1"/>
          </p:cNvSpPr>
          <p:nvPr>
            <p:ph type="ftr" sz="quarter" idx="11"/>
          </p:nvPr>
        </p:nvSpPr>
        <p:spPr>
          <a:xfrm>
            <a:off x="4038600" y="6454163"/>
            <a:ext cx="4114800" cy="360000"/>
          </a:xfrm>
        </p:spPr>
        <p:txBody>
          <a:bodyPr/>
          <a:lstStyle/>
          <a:p>
            <a:r>
              <a:rPr lang="nl-NL"/>
              <a:t>Thematafel 2 juli 2026</a:t>
            </a:r>
          </a:p>
        </p:txBody>
      </p:sp>
    </p:spTree>
    <p:extLst>
      <p:ext uri="{BB962C8B-B14F-4D97-AF65-F5344CB8AC3E}">
        <p14:creationId xmlns:p14="http://schemas.microsoft.com/office/powerpoint/2010/main" val="34845302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5CFE0-5DAA-77D1-9A54-2B749FA4B951}"/>
            </a:ext>
          </a:extLst>
        </p:cNvPr>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7C769316-E2D1-E197-B6BE-69EA0952B677}"/>
              </a:ext>
            </a:extLst>
          </p:cNvPr>
          <p:cNvSpPr>
            <a:spLocks noGrp="1"/>
          </p:cNvSpPr>
          <p:nvPr>
            <p:ph type="dt" sz="half" idx="10"/>
          </p:nvPr>
        </p:nvSpPr>
        <p:spPr/>
        <p:txBody>
          <a:bodyPr/>
          <a:lstStyle/>
          <a:p>
            <a:fld id="{E920D804-9F70-704B-AD9E-442B37C00EB5}" type="datetime1">
              <a:rPr lang="nl-NL" smtClean="0"/>
              <a:pPr/>
              <a:t>17-7-2026</a:t>
            </a:fld>
            <a:endParaRPr lang="nl-NL"/>
          </a:p>
        </p:txBody>
      </p:sp>
      <p:sp>
        <p:nvSpPr>
          <p:cNvPr id="3" name="Tijdelijke aanduiding voor dianummer 2">
            <a:extLst>
              <a:ext uri="{FF2B5EF4-FFF2-40B4-BE49-F238E27FC236}">
                <a16:creationId xmlns:a16="http://schemas.microsoft.com/office/drawing/2014/main" id="{45B4FA0F-26DC-218E-12AD-872ADF3F2B83}"/>
              </a:ext>
            </a:extLst>
          </p:cNvPr>
          <p:cNvSpPr>
            <a:spLocks noGrp="1"/>
          </p:cNvSpPr>
          <p:nvPr>
            <p:ph type="sldNum" sz="quarter" idx="12"/>
          </p:nvPr>
        </p:nvSpPr>
        <p:spPr/>
        <p:txBody>
          <a:bodyPr/>
          <a:lstStyle/>
          <a:p>
            <a:fld id="{B84F2891-15FE-B749-A280-81F59B9BEEFC}" type="slidenum">
              <a:rPr lang="nl-NL" smtClean="0"/>
              <a:pPr/>
              <a:t>16</a:t>
            </a:fld>
            <a:endParaRPr lang="nl-NL"/>
          </a:p>
        </p:txBody>
      </p:sp>
      <p:sp>
        <p:nvSpPr>
          <p:cNvPr id="4" name="Tijdelijke aanduiding voor tekst 3">
            <a:extLst>
              <a:ext uri="{FF2B5EF4-FFF2-40B4-BE49-F238E27FC236}">
                <a16:creationId xmlns:a16="http://schemas.microsoft.com/office/drawing/2014/main" id="{9B7D07BE-A180-9872-0A8B-B088E6B3605C}"/>
              </a:ext>
            </a:extLst>
          </p:cNvPr>
          <p:cNvSpPr>
            <a:spLocks noGrp="1"/>
          </p:cNvSpPr>
          <p:nvPr>
            <p:ph type="body" sz="quarter" idx="13"/>
          </p:nvPr>
        </p:nvSpPr>
        <p:spPr/>
        <p:txBody>
          <a:bodyPr/>
          <a:lstStyle/>
          <a:p>
            <a:r>
              <a:rPr lang="nl-NL"/>
              <a:t>Flevolandse visie op de doelgroep 16-27 (2/2)</a:t>
            </a:r>
          </a:p>
        </p:txBody>
      </p:sp>
      <p:sp>
        <p:nvSpPr>
          <p:cNvPr id="5" name="Tijdelijke aanduiding voor tekst 4">
            <a:extLst>
              <a:ext uri="{FF2B5EF4-FFF2-40B4-BE49-F238E27FC236}">
                <a16:creationId xmlns:a16="http://schemas.microsoft.com/office/drawing/2014/main" id="{12D37176-89AF-103C-DFAD-4F24409C0D65}"/>
              </a:ext>
            </a:extLst>
          </p:cNvPr>
          <p:cNvSpPr>
            <a:spLocks noGrp="1"/>
          </p:cNvSpPr>
          <p:nvPr>
            <p:ph type="body" sz="quarter" idx="14"/>
          </p:nvPr>
        </p:nvSpPr>
        <p:spPr>
          <a:xfrm>
            <a:off x="838200" y="1551903"/>
            <a:ext cx="10026556" cy="4617675"/>
          </a:xfrm>
        </p:spPr>
        <p:txBody>
          <a:bodyPr/>
          <a:lstStyle/>
          <a:p>
            <a:r>
              <a:rPr lang="nl-NL" sz="1600"/>
              <a:t>Samenwerking vormt de kern van deze visie. Gemeenten, aanbieders, onderwijs, zorgverzekeraars en andere partners dragen gezamenlijk verantwoordelijkheid voor het realiseren van passende ondersteuning. Daarbij wordt </a:t>
            </a:r>
            <a:r>
              <a:rPr lang="nl-NL" sz="1600" err="1"/>
              <a:t>domeinoverstijgend</a:t>
            </a:r>
            <a:r>
              <a:rPr lang="nl-NL" sz="1600"/>
              <a:t> gewerkt en wordt gestuurd op één samenhangend perspectiefplan per jongere. De uitvoering staat dicht bij de jongere en heeft een belangrijke rol in het signaleren van wat nodig is en in het voeden van beleid.</a:t>
            </a:r>
          </a:p>
          <a:p>
            <a:r>
              <a:rPr lang="nl-NL" sz="1600"/>
              <a:t>De aanpak is tevens gericht op preventie en tijdigheid. Door vroegtijdig zicht te hebben op de ontwikkeling van jongeren en vooruit te denken richting hun toekomst, worden knelpunten eerder gesignaleerd en worden onnodige escalaties voorkomen. Continu leren, monitoren en verbeteren maken integraal onderdeel uit van de werkwijze.</a:t>
            </a:r>
          </a:p>
          <a:p>
            <a:r>
              <a:rPr lang="nl-NL" sz="1600"/>
              <a:t>Met deze visie kiest Flevoland voor een benadering waarin niet het systeem, maar de jongere centraal staat. Het doel is dat elke jongere de kans krijgt om zich te ontwikkelen tot een zelfstandig volwassene, met een stevige basis op alle essentiële leefgebieden en een reëel perspectief op de toekomst.</a:t>
            </a:r>
          </a:p>
          <a:p>
            <a:r>
              <a:rPr lang="nl-NL" sz="1600"/>
              <a:t> </a:t>
            </a:r>
          </a:p>
          <a:p>
            <a:endParaRPr lang="nl-NL" sz="1600">
              <a:solidFill>
                <a:srgbClr val="002256"/>
              </a:solidFill>
            </a:endParaRPr>
          </a:p>
          <a:p>
            <a:endParaRPr lang="nl-NL" sz="1600">
              <a:solidFill>
                <a:srgbClr val="002256"/>
              </a:solidFill>
            </a:endParaRPr>
          </a:p>
          <a:p>
            <a:endParaRPr lang="nl-NL" sz="1600">
              <a:solidFill>
                <a:srgbClr val="002256"/>
              </a:solidFill>
            </a:endParaRPr>
          </a:p>
          <a:p>
            <a:endParaRPr lang="nl-NL" sz="1600">
              <a:solidFill>
                <a:srgbClr val="002256"/>
              </a:solidFill>
            </a:endParaRPr>
          </a:p>
        </p:txBody>
      </p:sp>
      <p:sp>
        <p:nvSpPr>
          <p:cNvPr id="6" name="Footer Placeholder 2">
            <a:extLst>
              <a:ext uri="{FF2B5EF4-FFF2-40B4-BE49-F238E27FC236}">
                <a16:creationId xmlns:a16="http://schemas.microsoft.com/office/drawing/2014/main" id="{2280AA31-2065-966D-CAC5-2957E5323473}"/>
              </a:ext>
            </a:extLst>
          </p:cNvPr>
          <p:cNvSpPr>
            <a:spLocks noGrp="1"/>
          </p:cNvSpPr>
          <p:nvPr>
            <p:ph type="ftr" sz="quarter" idx="11"/>
          </p:nvPr>
        </p:nvSpPr>
        <p:spPr>
          <a:xfrm>
            <a:off x="4038600" y="6454163"/>
            <a:ext cx="4114800" cy="360000"/>
          </a:xfrm>
        </p:spPr>
        <p:txBody>
          <a:bodyPr/>
          <a:lstStyle/>
          <a:p>
            <a:r>
              <a:rPr lang="nl-NL"/>
              <a:t>Thematafel 2 juli 2026</a:t>
            </a:r>
          </a:p>
        </p:txBody>
      </p:sp>
    </p:spTree>
    <p:extLst>
      <p:ext uri="{BB962C8B-B14F-4D97-AF65-F5344CB8AC3E}">
        <p14:creationId xmlns:p14="http://schemas.microsoft.com/office/powerpoint/2010/main" val="10288046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CB75D4-F125-893E-7B87-AD0F520366C6}"/>
            </a:ext>
          </a:extLst>
        </p:cNvPr>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A31FF14F-619E-3097-2AC6-AE954E5D4716}"/>
              </a:ext>
            </a:extLst>
          </p:cNvPr>
          <p:cNvSpPr>
            <a:spLocks noGrp="1"/>
          </p:cNvSpPr>
          <p:nvPr>
            <p:ph type="dt" sz="half" idx="10"/>
          </p:nvPr>
        </p:nvSpPr>
        <p:spPr/>
        <p:txBody>
          <a:bodyPr/>
          <a:lstStyle/>
          <a:p>
            <a:fld id="{E920D804-9F70-704B-AD9E-442B37C00EB5}" type="datetime1">
              <a:rPr lang="nl-NL" smtClean="0"/>
              <a:pPr/>
              <a:t>17-7-2026</a:t>
            </a:fld>
            <a:endParaRPr lang="nl-NL"/>
          </a:p>
        </p:txBody>
      </p:sp>
      <p:sp>
        <p:nvSpPr>
          <p:cNvPr id="3" name="Tijdelijke aanduiding voor dianummer 2">
            <a:extLst>
              <a:ext uri="{FF2B5EF4-FFF2-40B4-BE49-F238E27FC236}">
                <a16:creationId xmlns:a16="http://schemas.microsoft.com/office/drawing/2014/main" id="{255A4BBA-BB2B-3496-9480-205EDC20F683}"/>
              </a:ext>
            </a:extLst>
          </p:cNvPr>
          <p:cNvSpPr>
            <a:spLocks noGrp="1"/>
          </p:cNvSpPr>
          <p:nvPr>
            <p:ph type="sldNum" sz="quarter" idx="12"/>
          </p:nvPr>
        </p:nvSpPr>
        <p:spPr/>
        <p:txBody>
          <a:bodyPr/>
          <a:lstStyle/>
          <a:p>
            <a:fld id="{B84F2891-15FE-B749-A280-81F59B9BEEFC}" type="slidenum">
              <a:rPr lang="nl-NL" smtClean="0"/>
              <a:pPr/>
              <a:t>17</a:t>
            </a:fld>
            <a:endParaRPr lang="nl-NL"/>
          </a:p>
        </p:txBody>
      </p:sp>
      <p:sp>
        <p:nvSpPr>
          <p:cNvPr id="4" name="Tijdelijke aanduiding voor tekst 3">
            <a:extLst>
              <a:ext uri="{FF2B5EF4-FFF2-40B4-BE49-F238E27FC236}">
                <a16:creationId xmlns:a16="http://schemas.microsoft.com/office/drawing/2014/main" id="{30D44F6A-284F-E50C-7570-CF3C8AD7E544}"/>
              </a:ext>
            </a:extLst>
          </p:cNvPr>
          <p:cNvSpPr>
            <a:spLocks noGrp="1"/>
          </p:cNvSpPr>
          <p:nvPr>
            <p:ph type="body" sz="quarter" idx="13"/>
          </p:nvPr>
        </p:nvSpPr>
        <p:spPr/>
        <p:txBody>
          <a:bodyPr vert="horz" lIns="91440" tIns="45720" rIns="91440" bIns="45720" rtlCol="0" anchor="t">
            <a:noAutofit/>
          </a:bodyPr>
          <a:lstStyle/>
          <a:p>
            <a:r>
              <a:rPr lang="nl-NL">
                <a:latin typeface="Calibri"/>
                <a:ea typeface="Calibri"/>
                <a:cs typeface="Calibri"/>
              </a:rPr>
              <a:t>Aan de slag in breakout rooms</a:t>
            </a:r>
            <a:endParaRPr lang="nl-NL"/>
          </a:p>
        </p:txBody>
      </p:sp>
      <p:sp>
        <p:nvSpPr>
          <p:cNvPr id="5" name="Tijdelijke aanduiding voor tekst 4">
            <a:extLst>
              <a:ext uri="{FF2B5EF4-FFF2-40B4-BE49-F238E27FC236}">
                <a16:creationId xmlns:a16="http://schemas.microsoft.com/office/drawing/2014/main" id="{873D6F56-7401-7733-4FF4-072541FFF89A}"/>
              </a:ext>
            </a:extLst>
          </p:cNvPr>
          <p:cNvSpPr>
            <a:spLocks noGrp="1"/>
          </p:cNvSpPr>
          <p:nvPr>
            <p:ph type="body" sz="quarter" idx="14"/>
          </p:nvPr>
        </p:nvSpPr>
        <p:spPr>
          <a:xfrm>
            <a:off x="838200" y="1551903"/>
            <a:ext cx="10026556" cy="4617675"/>
          </a:xfrm>
        </p:spPr>
        <p:txBody>
          <a:bodyPr vert="horz" lIns="91440" tIns="45720" rIns="91440" bIns="45720" rtlCol="0" anchor="t">
            <a:noAutofit/>
          </a:bodyPr>
          <a:lstStyle/>
          <a:p>
            <a:pPr marL="285750" indent="-285750">
              <a:buFont typeface="Arial" panose="020B0604020202020204" pitchFamily="34" charset="0"/>
              <a:buChar char="•"/>
            </a:pPr>
            <a:r>
              <a:rPr lang="nl-NL" sz="2000">
                <a:latin typeface="Arial"/>
                <a:cs typeface="Arial"/>
              </a:rPr>
              <a:t>Download het Word bestand</a:t>
            </a:r>
            <a:endParaRPr lang="nl-NL" sz="2000"/>
          </a:p>
          <a:p>
            <a:pPr marL="285750" indent="-285750">
              <a:buFont typeface="Arial" panose="020B0604020202020204" pitchFamily="34" charset="0"/>
              <a:buChar char="•"/>
            </a:pPr>
            <a:r>
              <a:rPr lang="nl-NL" sz="2000">
                <a:latin typeface="Arial"/>
                <a:cs typeface="Arial"/>
              </a:rPr>
              <a:t>Ga naar de breakout room (automatisch en willekeurig)</a:t>
            </a:r>
          </a:p>
          <a:p>
            <a:pPr marL="285750" indent="-285750">
              <a:buFont typeface="Arial" panose="020B0604020202020204" pitchFamily="34" charset="0"/>
              <a:buChar char="•"/>
            </a:pPr>
            <a:r>
              <a:rPr lang="nl-NL" sz="2000">
                <a:latin typeface="Arial"/>
                <a:cs typeface="Arial"/>
              </a:rPr>
              <a:t>Kies een 'gespreksleider' die het gesprek begeleid</a:t>
            </a:r>
          </a:p>
          <a:p>
            <a:pPr marL="285750" indent="-285750">
              <a:buFont typeface="Arial" panose="020B0604020202020204" pitchFamily="34" charset="0"/>
              <a:buChar char="•"/>
            </a:pPr>
            <a:r>
              <a:rPr lang="nl-NL" sz="2000">
                <a:latin typeface="Arial"/>
                <a:cs typeface="Arial"/>
              </a:rPr>
              <a:t>Kies een 'notulist' die het scherm deelt en meeschrijft</a:t>
            </a:r>
          </a:p>
          <a:p>
            <a:pPr marL="285750" indent="-285750">
              <a:buFont typeface="Arial" panose="020B0604020202020204" pitchFamily="34" charset="0"/>
              <a:buChar char="•"/>
            </a:pPr>
            <a:r>
              <a:rPr lang="nl-NL" sz="2000">
                <a:latin typeface="Arial"/>
                <a:cs typeface="Arial"/>
              </a:rPr>
              <a:t>Kies één of twee stellingen per onderdeel van ‘de Big 5’ (Wonen, Inkomen, Welzijn, School &amp; Werk en Support) </a:t>
            </a:r>
          </a:p>
          <a:p>
            <a:pPr marL="285750" indent="-285750">
              <a:buFont typeface="Arial" panose="020B0604020202020204" pitchFamily="34" charset="0"/>
              <a:buChar char="•"/>
            </a:pPr>
            <a:r>
              <a:rPr lang="nl-NL" sz="2000">
                <a:latin typeface="Arial"/>
                <a:cs typeface="Arial"/>
              </a:rPr>
              <a:t>Ga daarover in gesprek</a:t>
            </a:r>
          </a:p>
          <a:p>
            <a:pPr marL="285750" indent="-285750">
              <a:buFont typeface="Arial" panose="020B0604020202020204" pitchFamily="34" charset="0"/>
              <a:buChar char="•"/>
            </a:pPr>
            <a:r>
              <a:rPr lang="nl-NL" sz="2000">
                <a:latin typeface="Arial"/>
                <a:cs typeface="Arial"/>
              </a:rPr>
              <a:t>Koppel de belangrijkste bevindingen plenair terug​</a:t>
            </a:r>
            <a:endParaRPr lang="nl-NL" sz="2000"/>
          </a:p>
          <a:p>
            <a:endParaRPr lang="nl-NL" sz="2000"/>
          </a:p>
          <a:p>
            <a:endParaRPr lang="nl-NL" sz="2000"/>
          </a:p>
          <a:p>
            <a:endParaRPr lang="nl-NL" sz="2000">
              <a:solidFill>
                <a:srgbClr val="002256"/>
              </a:solidFill>
            </a:endParaRPr>
          </a:p>
          <a:p>
            <a:endParaRPr lang="nl-NL" sz="2000">
              <a:solidFill>
                <a:srgbClr val="002256"/>
              </a:solidFill>
            </a:endParaRPr>
          </a:p>
          <a:p>
            <a:endParaRPr lang="nl-NL" sz="2000">
              <a:solidFill>
                <a:srgbClr val="002256"/>
              </a:solidFill>
            </a:endParaRPr>
          </a:p>
        </p:txBody>
      </p:sp>
      <p:sp>
        <p:nvSpPr>
          <p:cNvPr id="6" name="Footer Placeholder 2">
            <a:extLst>
              <a:ext uri="{FF2B5EF4-FFF2-40B4-BE49-F238E27FC236}">
                <a16:creationId xmlns:a16="http://schemas.microsoft.com/office/drawing/2014/main" id="{5ACABE74-085F-C280-1C41-4097B8C520BB}"/>
              </a:ext>
            </a:extLst>
          </p:cNvPr>
          <p:cNvSpPr>
            <a:spLocks noGrp="1"/>
          </p:cNvSpPr>
          <p:nvPr>
            <p:ph type="ftr" sz="quarter" idx="11"/>
          </p:nvPr>
        </p:nvSpPr>
        <p:spPr>
          <a:xfrm>
            <a:off x="4038600" y="6454163"/>
            <a:ext cx="4114800" cy="360000"/>
          </a:xfrm>
        </p:spPr>
        <p:txBody>
          <a:bodyPr/>
          <a:lstStyle/>
          <a:p>
            <a:r>
              <a:rPr lang="nl-NL"/>
              <a:t>Thematafel 2 juli 2026</a:t>
            </a:r>
          </a:p>
        </p:txBody>
      </p:sp>
    </p:spTree>
    <p:extLst>
      <p:ext uri="{BB962C8B-B14F-4D97-AF65-F5344CB8AC3E}">
        <p14:creationId xmlns:p14="http://schemas.microsoft.com/office/powerpoint/2010/main" val="32942762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8E3DD441-5B39-4D68-7001-DAFF39F2E0B7}"/>
              </a:ext>
            </a:extLst>
          </p:cNvPr>
          <p:cNvSpPr>
            <a:spLocks noGrp="1"/>
          </p:cNvSpPr>
          <p:nvPr>
            <p:ph type="dt" sz="half" idx="10"/>
          </p:nvPr>
        </p:nvSpPr>
        <p:spPr/>
        <p:txBody>
          <a:bodyPr/>
          <a:lstStyle/>
          <a:p>
            <a:fld id="{E920D804-9F70-704B-AD9E-442B37C00EB5}" type="datetime1">
              <a:rPr lang="nl-NL" smtClean="0"/>
              <a:pPr/>
              <a:t>17-7-2026</a:t>
            </a:fld>
            <a:endParaRPr lang="nl-NL"/>
          </a:p>
        </p:txBody>
      </p:sp>
      <p:sp>
        <p:nvSpPr>
          <p:cNvPr id="3" name="Tijdelijke aanduiding voor dianummer 2">
            <a:extLst>
              <a:ext uri="{FF2B5EF4-FFF2-40B4-BE49-F238E27FC236}">
                <a16:creationId xmlns:a16="http://schemas.microsoft.com/office/drawing/2014/main" id="{1639B422-3688-89D0-2211-9FF9CC30CB1D}"/>
              </a:ext>
            </a:extLst>
          </p:cNvPr>
          <p:cNvSpPr>
            <a:spLocks noGrp="1"/>
          </p:cNvSpPr>
          <p:nvPr>
            <p:ph type="sldNum" sz="quarter" idx="12"/>
          </p:nvPr>
        </p:nvSpPr>
        <p:spPr/>
        <p:txBody>
          <a:bodyPr/>
          <a:lstStyle/>
          <a:p>
            <a:fld id="{B84F2891-15FE-B749-A280-81F59B9BEEFC}" type="slidenum">
              <a:rPr lang="nl-NL" smtClean="0"/>
              <a:pPr/>
              <a:t>18</a:t>
            </a:fld>
            <a:endParaRPr lang="nl-NL"/>
          </a:p>
        </p:txBody>
      </p:sp>
      <p:sp>
        <p:nvSpPr>
          <p:cNvPr id="4" name="Tijdelijke aanduiding voor tekst 3">
            <a:extLst>
              <a:ext uri="{FF2B5EF4-FFF2-40B4-BE49-F238E27FC236}">
                <a16:creationId xmlns:a16="http://schemas.microsoft.com/office/drawing/2014/main" id="{7F6ED72A-4A50-B03A-6EA7-A8D5DE82E4E0}"/>
              </a:ext>
            </a:extLst>
          </p:cNvPr>
          <p:cNvSpPr>
            <a:spLocks noGrp="1"/>
          </p:cNvSpPr>
          <p:nvPr>
            <p:ph type="body" sz="quarter" idx="13"/>
          </p:nvPr>
        </p:nvSpPr>
        <p:spPr/>
        <p:txBody>
          <a:bodyPr/>
          <a:lstStyle/>
          <a:p>
            <a:r>
              <a:rPr lang="nl-NL"/>
              <a:t>Wonen</a:t>
            </a:r>
          </a:p>
        </p:txBody>
      </p:sp>
      <p:sp>
        <p:nvSpPr>
          <p:cNvPr id="5" name="Tijdelijke aanduiding voor tekst 4">
            <a:extLst>
              <a:ext uri="{FF2B5EF4-FFF2-40B4-BE49-F238E27FC236}">
                <a16:creationId xmlns:a16="http://schemas.microsoft.com/office/drawing/2014/main" id="{E25949E5-20D5-A081-67DC-8635B221A31D}"/>
              </a:ext>
            </a:extLst>
          </p:cNvPr>
          <p:cNvSpPr>
            <a:spLocks noGrp="1"/>
          </p:cNvSpPr>
          <p:nvPr>
            <p:ph type="body" sz="quarter" idx="14"/>
          </p:nvPr>
        </p:nvSpPr>
        <p:spPr>
          <a:xfrm>
            <a:off x="838200" y="1551903"/>
            <a:ext cx="10026556" cy="4617675"/>
          </a:xfrm>
        </p:spPr>
        <p:txBody>
          <a:bodyPr vert="horz" lIns="91440" tIns="45720" rIns="91440" bIns="45720" rtlCol="0" anchor="t">
            <a:noAutofit/>
          </a:bodyPr>
          <a:lstStyle/>
          <a:p>
            <a:r>
              <a:rPr lang="nl-NL" i="1">
                <a:latin typeface="Arial"/>
                <a:cs typeface="Arial"/>
              </a:rPr>
              <a:t>NJI: Big 5 ‘Ik heb een passende, betaalbare woonplek alleen of met anderen, waar ik voor langere tijd kan blijven’. </a:t>
            </a:r>
          </a:p>
          <a:p>
            <a:pPr marL="342900" indent="-342900">
              <a:buFont typeface="Arial" panose="020B0604020202020204" pitchFamily="34" charset="0"/>
              <a:buChar char="•"/>
            </a:pPr>
            <a:r>
              <a:rPr lang="nl-NL" sz="2000">
                <a:solidFill>
                  <a:srgbClr val="002256"/>
                </a:solidFill>
                <a:latin typeface="Arial"/>
                <a:cs typeface="Arial"/>
              </a:rPr>
              <a:t>4 stellingen (kies er één of twee):</a:t>
            </a:r>
            <a:endParaRPr lang="nl-NL" sz="2000">
              <a:solidFill>
                <a:srgbClr val="002256"/>
              </a:solidFill>
            </a:endParaRPr>
          </a:p>
          <a:p>
            <a:pPr marL="342900" indent="-342900">
              <a:buFont typeface="Arial" panose="020B0604020202020204" pitchFamily="34" charset="0"/>
              <a:buChar char="•"/>
            </a:pPr>
            <a:r>
              <a:rPr lang="nl-NL" sz="2000">
                <a:solidFill>
                  <a:srgbClr val="002256"/>
                </a:solidFill>
              </a:rPr>
              <a:t>Geef aan eens, oneens, neutraal en licht toe</a:t>
            </a:r>
          </a:p>
        </p:txBody>
      </p:sp>
      <p:sp>
        <p:nvSpPr>
          <p:cNvPr id="6" name="Tekstvak 5">
            <a:extLst>
              <a:ext uri="{FF2B5EF4-FFF2-40B4-BE49-F238E27FC236}">
                <a16:creationId xmlns:a16="http://schemas.microsoft.com/office/drawing/2014/main" id="{05132713-97F9-3C61-9070-CC574F019FBC}"/>
              </a:ext>
            </a:extLst>
          </p:cNvPr>
          <p:cNvSpPr txBox="1"/>
          <p:nvPr/>
        </p:nvSpPr>
        <p:spPr>
          <a:xfrm rot="1141078">
            <a:off x="1494327" y="691737"/>
            <a:ext cx="1872503" cy="461665"/>
          </a:xfrm>
          <a:prstGeom prst="rect">
            <a:avLst/>
          </a:prstGeom>
          <a:noFill/>
        </p:spPr>
        <p:txBody>
          <a:bodyPr wrap="square" rtlCol="0">
            <a:spAutoFit/>
          </a:bodyPr>
          <a:lstStyle/>
          <a:p>
            <a:r>
              <a:rPr lang="nl-NL" sz="2400" b="1">
                <a:solidFill>
                  <a:srgbClr val="FF0000"/>
                </a:solidFill>
              </a:rPr>
              <a:t>VOORBEELD</a:t>
            </a:r>
          </a:p>
        </p:txBody>
      </p:sp>
      <p:graphicFrame>
        <p:nvGraphicFramePr>
          <p:cNvPr id="8" name="Tabel 7">
            <a:extLst>
              <a:ext uri="{FF2B5EF4-FFF2-40B4-BE49-F238E27FC236}">
                <a16:creationId xmlns:a16="http://schemas.microsoft.com/office/drawing/2014/main" id="{267DDE09-1679-8FDF-1D1E-1EC6AE4E9ABC}"/>
              </a:ext>
            </a:extLst>
          </p:cNvPr>
          <p:cNvGraphicFramePr>
            <a:graphicFrameLocks noGrp="1"/>
          </p:cNvGraphicFramePr>
          <p:nvPr>
            <p:extLst>
              <p:ext uri="{D42A27DB-BD31-4B8C-83A1-F6EECF244321}">
                <p14:modId xmlns:p14="http://schemas.microsoft.com/office/powerpoint/2010/main" val="4042408462"/>
              </p:ext>
            </p:extLst>
          </p:nvPr>
        </p:nvGraphicFramePr>
        <p:xfrm>
          <a:off x="1128954" y="3731623"/>
          <a:ext cx="6441736" cy="1964000"/>
        </p:xfrm>
        <a:graphic>
          <a:graphicData uri="http://schemas.openxmlformats.org/drawingml/2006/table">
            <a:tbl>
              <a:tblPr firstRow="1" firstCol="1" bandRow="1">
                <a:tableStyleId>{5C22544A-7EE6-4342-B048-85BDC9FD1C3A}</a:tableStyleId>
              </a:tblPr>
              <a:tblGrid>
                <a:gridCol w="1391805">
                  <a:extLst>
                    <a:ext uri="{9D8B030D-6E8A-4147-A177-3AD203B41FA5}">
                      <a16:colId xmlns:a16="http://schemas.microsoft.com/office/drawing/2014/main" val="4214680146"/>
                    </a:ext>
                  </a:extLst>
                </a:gridCol>
                <a:gridCol w="550984">
                  <a:extLst>
                    <a:ext uri="{9D8B030D-6E8A-4147-A177-3AD203B41FA5}">
                      <a16:colId xmlns:a16="http://schemas.microsoft.com/office/drawing/2014/main" val="4036489680"/>
                    </a:ext>
                  </a:extLst>
                </a:gridCol>
                <a:gridCol w="597875">
                  <a:extLst>
                    <a:ext uri="{9D8B030D-6E8A-4147-A177-3AD203B41FA5}">
                      <a16:colId xmlns:a16="http://schemas.microsoft.com/office/drawing/2014/main" val="4026444214"/>
                    </a:ext>
                  </a:extLst>
                </a:gridCol>
                <a:gridCol w="668215">
                  <a:extLst>
                    <a:ext uri="{9D8B030D-6E8A-4147-A177-3AD203B41FA5}">
                      <a16:colId xmlns:a16="http://schemas.microsoft.com/office/drawing/2014/main" val="3742941353"/>
                    </a:ext>
                  </a:extLst>
                </a:gridCol>
                <a:gridCol w="3232857">
                  <a:extLst>
                    <a:ext uri="{9D8B030D-6E8A-4147-A177-3AD203B41FA5}">
                      <a16:colId xmlns:a16="http://schemas.microsoft.com/office/drawing/2014/main" val="1349797439"/>
                    </a:ext>
                  </a:extLst>
                </a:gridCol>
              </a:tblGrid>
              <a:tr h="226640">
                <a:tc>
                  <a:txBody>
                    <a:bodyPr/>
                    <a:lstStyle/>
                    <a:p>
                      <a:pPr>
                        <a:spcAft>
                          <a:spcPts val="600"/>
                        </a:spcAft>
                        <a:buNone/>
                      </a:pPr>
                      <a:r>
                        <a:rPr lang="en-US" sz="1100" kern="1400">
                          <a:effectLst/>
                        </a:rPr>
                        <a:t>Stelling</a:t>
                      </a:r>
                      <a:endParaRPr lang="nl-NL" sz="5400" b="1" kern="1400">
                        <a:solidFill>
                          <a:srgbClr val="1A2754"/>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600"/>
                        </a:spcAft>
                        <a:buNone/>
                      </a:pPr>
                      <a:r>
                        <a:rPr lang="en-US" sz="1100" kern="1400">
                          <a:effectLst/>
                        </a:rPr>
                        <a:t>Eens</a:t>
                      </a:r>
                      <a:endParaRPr lang="nl-NL" sz="5400" b="1" kern="1400">
                        <a:solidFill>
                          <a:srgbClr val="1A2754"/>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600"/>
                        </a:spcAft>
                        <a:buNone/>
                      </a:pPr>
                      <a:r>
                        <a:rPr lang="en-US" sz="1100" kern="1400">
                          <a:effectLst/>
                        </a:rPr>
                        <a:t>Oneens</a:t>
                      </a:r>
                      <a:endParaRPr lang="nl-NL" sz="5400" b="1" kern="1400" err="1">
                        <a:solidFill>
                          <a:srgbClr val="1A2754"/>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600"/>
                        </a:spcAft>
                        <a:buNone/>
                      </a:pPr>
                      <a:r>
                        <a:rPr lang="en-US" sz="1100" kern="1400">
                          <a:effectLst/>
                        </a:rPr>
                        <a:t>Neutraal</a:t>
                      </a:r>
                      <a:endParaRPr lang="nl-NL" sz="5400" b="1" kern="1400" err="1">
                        <a:solidFill>
                          <a:srgbClr val="1A2754"/>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600"/>
                        </a:spcAft>
                        <a:buNone/>
                      </a:pPr>
                      <a:r>
                        <a:rPr lang="en-US" sz="1100" kern="1400">
                          <a:effectLst/>
                        </a:rPr>
                        <a:t>Licht toe</a:t>
                      </a:r>
                      <a:endParaRPr lang="nl-NL" sz="5400" b="1" kern="1400">
                        <a:solidFill>
                          <a:srgbClr val="1A2754"/>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89255286"/>
                  </a:ext>
                </a:extLst>
              </a:tr>
              <a:tr h="1689501">
                <a:tc>
                  <a:txBody>
                    <a:bodyPr/>
                    <a:lstStyle/>
                    <a:p>
                      <a:pPr>
                        <a:spcAft>
                          <a:spcPts val="600"/>
                        </a:spcAft>
                        <a:buNone/>
                      </a:pPr>
                      <a:r>
                        <a:rPr lang="nl-NL" sz="1100" kern="1400">
                          <a:effectLst/>
                        </a:rPr>
                        <a:t>Een passende betaalbare woonplek, betekent in eerste instantie: terug naar huis.</a:t>
                      </a:r>
                      <a:endParaRPr lang="nl-NL" sz="5400" kern="1400">
                        <a:effectLst/>
                      </a:endParaRPr>
                    </a:p>
                    <a:p>
                      <a:pPr>
                        <a:spcAft>
                          <a:spcPts val="600"/>
                        </a:spcAft>
                        <a:buNone/>
                      </a:pPr>
                      <a:endParaRPr lang="nl-NL" sz="5400" b="1" kern="1400">
                        <a:solidFill>
                          <a:srgbClr val="1A2754"/>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600"/>
                        </a:spcAft>
                        <a:buNone/>
                      </a:pPr>
                      <a:r>
                        <a:rPr lang="en-US" sz="1100" kern="1400">
                          <a:effectLst/>
                        </a:rPr>
                        <a:t> </a:t>
                      </a:r>
                      <a:endParaRPr lang="nl-NL" sz="5400" b="1" kern="1400">
                        <a:solidFill>
                          <a:srgbClr val="1A2754"/>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600"/>
                        </a:spcAft>
                        <a:buNone/>
                      </a:pPr>
                      <a:endParaRPr lang="nl-NL" sz="5400" b="1" kern="1400">
                        <a:solidFill>
                          <a:srgbClr val="1A2754"/>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600"/>
                        </a:spcAft>
                        <a:buNone/>
                      </a:pPr>
                      <a:endParaRPr lang="nl-NL" sz="5400" b="1" kern="1400" dirty="0">
                        <a:solidFill>
                          <a:srgbClr val="1A2754"/>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600"/>
                        </a:spcAft>
                        <a:buNone/>
                      </a:pPr>
                      <a:r>
                        <a:rPr lang="en-US" sz="1200" kern="1400" dirty="0">
                          <a:effectLst/>
                        </a:rPr>
                        <a:t> </a:t>
                      </a:r>
                      <a:endParaRPr lang="nl-NL" sz="5400" b="1" kern="1400" dirty="0">
                        <a:solidFill>
                          <a:srgbClr val="1A2754"/>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13459959"/>
                  </a:ext>
                </a:extLst>
              </a:tr>
            </a:tbl>
          </a:graphicData>
        </a:graphic>
      </p:graphicFrame>
      <p:sp>
        <p:nvSpPr>
          <p:cNvPr id="9" name="Footer Placeholder 2">
            <a:extLst>
              <a:ext uri="{FF2B5EF4-FFF2-40B4-BE49-F238E27FC236}">
                <a16:creationId xmlns:a16="http://schemas.microsoft.com/office/drawing/2014/main" id="{215F89B1-B48F-9D0D-08CE-C4D46F409FBC}"/>
              </a:ext>
            </a:extLst>
          </p:cNvPr>
          <p:cNvSpPr>
            <a:spLocks noGrp="1"/>
          </p:cNvSpPr>
          <p:nvPr>
            <p:ph type="ftr" sz="quarter" idx="11"/>
          </p:nvPr>
        </p:nvSpPr>
        <p:spPr>
          <a:xfrm>
            <a:off x="4038600" y="6454163"/>
            <a:ext cx="4114800" cy="360000"/>
          </a:xfrm>
        </p:spPr>
        <p:txBody>
          <a:bodyPr/>
          <a:lstStyle/>
          <a:p>
            <a:r>
              <a:rPr lang="nl-NL"/>
              <a:t>Thematafel 2 juli 2026</a:t>
            </a:r>
          </a:p>
        </p:txBody>
      </p:sp>
    </p:spTree>
    <p:extLst>
      <p:ext uri="{BB962C8B-B14F-4D97-AF65-F5344CB8AC3E}">
        <p14:creationId xmlns:p14="http://schemas.microsoft.com/office/powerpoint/2010/main" val="17793581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443711-067B-EF7F-C3BA-70AA6260C677}"/>
            </a:ext>
          </a:extLst>
        </p:cNvPr>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58D0351D-703B-7062-9E9B-CC44159FCFB1}"/>
              </a:ext>
            </a:extLst>
          </p:cNvPr>
          <p:cNvSpPr>
            <a:spLocks noGrp="1"/>
          </p:cNvSpPr>
          <p:nvPr>
            <p:ph type="dt" sz="half" idx="10"/>
          </p:nvPr>
        </p:nvSpPr>
        <p:spPr/>
        <p:txBody>
          <a:bodyPr/>
          <a:lstStyle/>
          <a:p>
            <a:fld id="{E920D804-9F70-704B-AD9E-442B37C00EB5}" type="datetime1">
              <a:rPr lang="nl-NL" smtClean="0"/>
              <a:pPr/>
              <a:t>17-7-2026</a:t>
            </a:fld>
            <a:endParaRPr lang="nl-NL"/>
          </a:p>
        </p:txBody>
      </p:sp>
      <p:sp>
        <p:nvSpPr>
          <p:cNvPr id="3" name="Tijdelijke aanduiding voor dianummer 2">
            <a:extLst>
              <a:ext uri="{FF2B5EF4-FFF2-40B4-BE49-F238E27FC236}">
                <a16:creationId xmlns:a16="http://schemas.microsoft.com/office/drawing/2014/main" id="{26CE7708-285C-AB5A-B205-295F946083BA}"/>
              </a:ext>
            </a:extLst>
          </p:cNvPr>
          <p:cNvSpPr>
            <a:spLocks noGrp="1"/>
          </p:cNvSpPr>
          <p:nvPr>
            <p:ph type="sldNum" sz="quarter" idx="12"/>
          </p:nvPr>
        </p:nvSpPr>
        <p:spPr/>
        <p:txBody>
          <a:bodyPr/>
          <a:lstStyle/>
          <a:p>
            <a:fld id="{B84F2891-15FE-B749-A280-81F59B9BEEFC}" type="slidenum">
              <a:rPr lang="nl-NL" smtClean="0"/>
              <a:pPr/>
              <a:t>19</a:t>
            </a:fld>
            <a:endParaRPr lang="nl-NL"/>
          </a:p>
        </p:txBody>
      </p:sp>
      <p:sp>
        <p:nvSpPr>
          <p:cNvPr id="4" name="Tijdelijke aanduiding voor tekst 3">
            <a:extLst>
              <a:ext uri="{FF2B5EF4-FFF2-40B4-BE49-F238E27FC236}">
                <a16:creationId xmlns:a16="http://schemas.microsoft.com/office/drawing/2014/main" id="{7B6C2E20-6F86-7560-EACA-D7B2675F66F4}"/>
              </a:ext>
            </a:extLst>
          </p:cNvPr>
          <p:cNvSpPr>
            <a:spLocks noGrp="1"/>
          </p:cNvSpPr>
          <p:nvPr>
            <p:ph type="body" sz="quarter" idx="13"/>
          </p:nvPr>
        </p:nvSpPr>
        <p:spPr/>
        <p:txBody>
          <a:bodyPr vert="horz" lIns="91440" tIns="45720" rIns="91440" bIns="45720" rtlCol="0" anchor="t">
            <a:noAutofit/>
          </a:bodyPr>
          <a:lstStyle/>
          <a:p>
            <a:r>
              <a:rPr lang="nl-NL">
                <a:latin typeface="Calibri"/>
                <a:ea typeface="Calibri"/>
                <a:cs typeface="Calibri"/>
              </a:rPr>
              <a:t>De kracht van herhaling</a:t>
            </a:r>
            <a:endParaRPr lang="nl-NL"/>
          </a:p>
        </p:txBody>
      </p:sp>
      <p:sp>
        <p:nvSpPr>
          <p:cNvPr id="5" name="Tijdelijke aanduiding voor tekst 4">
            <a:extLst>
              <a:ext uri="{FF2B5EF4-FFF2-40B4-BE49-F238E27FC236}">
                <a16:creationId xmlns:a16="http://schemas.microsoft.com/office/drawing/2014/main" id="{C77B34FE-2E56-9EBF-949C-6F5F0C9BD003}"/>
              </a:ext>
            </a:extLst>
          </p:cNvPr>
          <p:cNvSpPr>
            <a:spLocks noGrp="1"/>
          </p:cNvSpPr>
          <p:nvPr>
            <p:ph type="body" sz="quarter" idx="14"/>
          </p:nvPr>
        </p:nvSpPr>
        <p:spPr>
          <a:xfrm>
            <a:off x="838200" y="1551903"/>
            <a:ext cx="10026556" cy="4617675"/>
          </a:xfrm>
        </p:spPr>
        <p:txBody>
          <a:bodyPr vert="horz" lIns="91440" tIns="45720" rIns="91440" bIns="45720" rtlCol="0" anchor="t">
            <a:noAutofit/>
          </a:bodyPr>
          <a:lstStyle/>
          <a:p>
            <a:pPr marL="285750" indent="-285750">
              <a:buFont typeface="Arial" panose="020B0604020202020204" pitchFamily="34" charset="0"/>
              <a:buChar char="•"/>
            </a:pPr>
            <a:r>
              <a:rPr lang="nl-NL" sz="2000">
                <a:latin typeface="Arial"/>
                <a:cs typeface="Arial"/>
              </a:rPr>
              <a:t>Download het Word bestand</a:t>
            </a:r>
            <a:endParaRPr lang="nl-NL" sz="2000"/>
          </a:p>
          <a:p>
            <a:pPr marL="285750" indent="-285750">
              <a:buFont typeface="Arial" panose="020B0604020202020204" pitchFamily="34" charset="0"/>
              <a:buChar char="•"/>
            </a:pPr>
            <a:r>
              <a:rPr lang="nl-NL" sz="2000">
                <a:latin typeface="Arial"/>
                <a:cs typeface="Arial"/>
              </a:rPr>
              <a:t>Ga naar de </a:t>
            </a:r>
            <a:r>
              <a:rPr lang="nl-NL" sz="2000" err="1">
                <a:latin typeface="Arial"/>
                <a:cs typeface="Arial"/>
              </a:rPr>
              <a:t>breakout</a:t>
            </a:r>
            <a:r>
              <a:rPr lang="nl-NL" sz="2000">
                <a:latin typeface="Arial"/>
                <a:cs typeface="Arial"/>
              </a:rPr>
              <a:t> room</a:t>
            </a:r>
          </a:p>
          <a:p>
            <a:pPr marL="285750" indent="-285750">
              <a:buFont typeface="Arial" panose="020B0604020202020204" pitchFamily="34" charset="0"/>
              <a:buChar char="•"/>
            </a:pPr>
            <a:r>
              <a:rPr lang="nl-NL" sz="2000">
                <a:latin typeface="Arial"/>
                <a:cs typeface="Arial"/>
              </a:rPr>
              <a:t>Kies een 'gespreksleider' die het gesprek begeleid</a:t>
            </a:r>
          </a:p>
          <a:p>
            <a:pPr marL="285750" indent="-285750">
              <a:buFont typeface="Arial" panose="020B0604020202020204" pitchFamily="34" charset="0"/>
              <a:buChar char="•"/>
            </a:pPr>
            <a:r>
              <a:rPr lang="nl-NL" sz="2000">
                <a:latin typeface="Arial"/>
                <a:cs typeface="Arial"/>
              </a:rPr>
              <a:t>Kies een 'notulist' die het schermt deel en meeschrijft</a:t>
            </a:r>
          </a:p>
          <a:p>
            <a:pPr marL="285750" indent="-285750">
              <a:buFont typeface="Arial" panose="020B0604020202020204" pitchFamily="34" charset="0"/>
              <a:buChar char="•"/>
            </a:pPr>
            <a:r>
              <a:rPr lang="nl-NL" sz="2000">
                <a:latin typeface="Arial"/>
                <a:cs typeface="Arial"/>
              </a:rPr>
              <a:t>Ga in gesprek over de stellingen op basis van ‘de Big 5’ (Wonen, Inkomen, Welzijn, School &amp; Werk en Support) </a:t>
            </a:r>
          </a:p>
          <a:p>
            <a:pPr marL="285750" indent="-285750">
              <a:buFont typeface="Arial" panose="020B0604020202020204" pitchFamily="34" charset="0"/>
              <a:buChar char="•"/>
            </a:pPr>
            <a:r>
              <a:rPr lang="nl-NL" sz="2000">
                <a:latin typeface="Arial"/>
                <a:cs typeface="Arial"/>
              </a:rPr>
              <a:t>Koppel de belangrijkste bevindingen plenair terug​</a:t>
            </a:r>
            <a:endParaRPr lang="nl-NL" sz="2000"/>
          </a:p>
          <a:p>
            <a:endParaRPr lang="nl-NL" sz="2000">
              <a:latin typeface="Arial"/>
              <a:cs typeface="Arial"/>
            </a:endParaRPr>
          </a:p>
          <a:p>
            <a:r>
              <a:rPr lang="nl-NL" sz="2000" b="1">
                <a:latin typeface="Arial"/>
                <a:cs typeface="Arial"/>
              </a:rPr>
              <a:t>Vragen?</a:t>
            </a:r>
            <a:endParaRPr lang="nl-NL" b="1">
              <a:latin typeface="Arial"/>
              <a:cs typeface="Arial"/>
            </a:endParaRPr>
          </a:p>
          <a:p>
            <a:endParaRPr lang="nl-NL" sz="2000"/>
          </a:p>
          <a:p>
            <a:endParaRPr lang="nl-NL" sz="2000"/>
          </a:p>
          <a:p>
            <a:endParaRPr lang="nl-NL" sz="2000">
              <a:solidFill>
                <a:srgbClr val="002256"/>
              </a:solidFill>
            </a:endParaRPr>
          </a:p>
          <a:p>
            <a:endParaRPr lang="nl-NL" sz="2000">
              <a:solidFill>
                <a:srgbClr val="002256"/>
              </a:solidFill>
            </a:endParaRPr>
          </a:p>
          <a:p>
            <a:endParaRPr lang="nl-NL" sz="2000">
              <a:solidFill>
                <a:srgbClr val="002256"/>
              </a:solidFill>
            </a:endParaRPr>
          </a:p>
        </p:txBody>
      </p:sp>
      <p:sp>
        <p:nvSpPr>
          <p:cNvPr id="6" name="Footer Placeholder 2">
            <a:extLst>
              <a:ext uri="{FF2B5EF4-FFF2-40B4-BE49-F238E27FC236}">
                <a16:creationId xmlns:a16="http://schemas.microsoft.com/office/drawing/2014/main" id="{73BABC39-322F-50E9-2EDC-2C1FA002FA70}"/>
              </a:ext>
            </a:extLst>
          </p:cNvPr>
          <p:cNvSpPr>
            <a:spLocks noGrp="1"/>
          </p:cNvSpPr>
          <p:nvPr>
            <p:ph type="ftr" sz="quarter" idx="11"/>
          </p:nvPr>
        </p:nvSpPr>
        <p:spPr>
          <a:xfrm>
            <a:off x="4038600" y="6454163"/>
            <a:ext cx="4114800" cy="360000"/>
          </a:xfrm>
        </p:spPr>
        <p:txBody>
          <a:bodyPr/>
          <a:lstStyle/>
          <a:p>
            <a:r>
              <a:rPr lang="nl-NL"/>
              <a:t>Thematafel 2 juli 2026</a:t>
            </a:r>
          </a:p>
        </p:txBody>
      </p:sp>
    </p:spTree>
    <p:extLst>
      <p:ext uri="{BB962C8B-B14F-4D97-AF65-F5344CB8AC3E}">
        <p14:creationId xmlns:p14="http://schemas.microsoft.com/office/powerpoint/2010/main" val="1878111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A63BDE-B432-2D2D-B68F-B6CB8F9A5A70}"/>
              </a:ext>
            </a:extLst>
          </p:cNvPr>
          <p:cNvSpPr>
            <a:spLocks noGrp="1"/>
          </p:cNvSpPr>
          <p:nvPr>
            <p:ph type="sldNum" sz="quarter" idx="12"/>
          </p:nvPr>
        </p:nvSpPr>
        <p:spPr/>
        <p:txBody>
          <a:bodyPr/>
          <a:lstStyle/>
          <a:p>
            <a:fld id="{B84F2891-15FE-B749-A280-81F59B9BEEFC}" type="slidenum">
              <a:rPr lang="nl-NL" smtClean="0"/>
              <a:t>2</a:t>
            </a:fld>
            <a:endParaRPr lang="en-US"/>
          </a:p>
        </p:txBody>
      </p:sp>
      <p:sp>
        <p:nvSpPr>
          <p:cNvPr id="5" name="Text Placeholder 6">
            <a:extLst>
              <a:ext uri="{FF2B5EF4-FFF2-40B4-BE49-F238E27FC236}">
                <a16:creationId xmlns:a16="http://schemas.microsoft.com/office/drawing/2014/main" id="{905E1B29-E6F5-C72A-9CA1-99A0B99D1627}"/>
              </a:ext>
            </a:extLst>
          </p:cNvPr>
          <p:cNvSpPr>
            <a:spLocks noGrp="1"/>
          </p:cNvSpPr>
          <p:nvPr>
            <p:ph idx="1"/>
          </p:nvPr>
        </p:nvSpPr>
        <p:spPr>
          <a:xfrm>
            <a:off x="6457732" y="1860006"/>
            <a:ext cx="4978364" cy="3516678"/>
          </a:xfrm>
        </p:spPr>
        <p:txBody>
          <a:bodyPr vert="horz" lIns="91440" tIns="45720" rIns="91440" bIns="45720" rtlCol="0" anchor="t">
            <a:noAutofit/>
          </a:bodyPr>
          <a:lstStyle/>
          <a:p>
            <a:r>
              <a:rPr lang="en-US">
                <a:latin typeface="Arial"/>
                <a:cs typeface="Arial"/>
              </a:rPr>
              <a:t>W</a:t>
            </a:r>
            <a:r>
              <a:rPr lang="nl-NL">
                <a:latin typeface="Arial"/>
                <a:cs typeface="Arial"/>
              </a:rPr>
              <a:t>elkom</a:t>
            </a:r>
            <a:endParaRPr lang="en-US"/>
          </a:p>
          <a:p>
            <a:r>
              <a:rPr lang="nl-NL">
                <a:latin typeface="Arial"/>
                <a:cs typeface="Arial"/>
              </a:rPr>
              <a:t>Stavaza acties 29 januari</a:t>
            </a:r>
            <a:endParaRPr lang="en-US"/>
          </a:p>
          <a:p>
            <a:r>
              <a:rPr lang="nl-NL">
                <a:latin typeface="Arial"/>
                <a:cs typeface="Arial"/>
              </a:rPr>
              <a:t>Opgaveteam 16-27</a:t>
            </a:r>
            <a:endParaRPr lang="en-US"/>
          </a:p>
          <a:p>
            <a:r>
              <a:rPr lang="nl-NL">
                <a:latin typeface="Arial"/>
                <a:cs typeface="Arial"/>
              </a:rPr>
              <a:t>Visie + Stellingen</a:t>
            </a:r>
            <a:endParaRPr lang="en-US"/>
          </a:p>
          <a:p>
            <a:r>
              <a:rPr lang="nl-NL">
                <a:latin typeface="Arial"/>
                <a:cs typeface="Arial"/>
              </a:rPr>
              <a:t>Afsluiting</a:t>
            </a:r>
            <a:endParaRPr lang="en-US"/>
          </a:p>
          <a:p>
            <a:endParaRPr lang="nl-NL">
              <a:latin typeface="Arial"/>
              <a:cs typeface="Arial"/>
            </a:endParaRPr>
          </a:p>
          <a:p>
            <a:pPr marL="0" indent="0">
              <a:buNone/>
            </a:pPr>
            <a:endParaRPr lang="en-US"/>
          </a:p>
        </p:txBody>
      </p:sp>
      <p:sp>
        <p:nvSpPr>
          <p:cNvPr id="9" name="Text Placeholder 5">
            <a:extLst>
              <a:ext uri="{FF2B5EF4-FFF2-40B4-BE49-F238E27FC236}">
                <a16:creationId xmlns:a16="http://schemas.microsoft.com/office/drawing/2014/main" id="{25AADDAF-34BC-3B7E-6DEA-A7129B1DF132}"/>
              </a:ext>
            </a:extLst>
          </p:cNvPr>
          <p:cNvSpPr>
            <a:spLocks noGrp="1"/>
          </p:cNvSpPr>
          <p:nvPr>
            <p:ph type="body" sz="quarter" idx="13"/>
          </p:nvPr>
        </p:nvSpPr>
        <p:spPr>
          <a:xfrm>
            <a:off x="6436118" y="998994"/>
            <a:ext cx="5134090" cy="728663"/>
          </a:xfrm>
        </p:spPr>
        <p:txBody>
          <a:bodyPr/>
          <a:lstStyle/>
          <a:p>
            <a:r>
              <a:rPr lang="en-US" err="1">
                <a:ea typeface="Calibri"/>
                <a:cs typeface="Arial"/>
              </a:rPr>
              <a:t>Programma</a:t>
            </a:r>
            <a:endParaRPr lang="en-US" err="1"/>
          </a:p>
        </p:txBody>
      </p:sp>
      <p:sp>
        <p:nvSpPr>
          <p:cNvPr id="6" name="Tijdelijke aanduiding voor afbeelding 5">
            <a:extLst>
              <a:ext uri="{FF2B5EF4-FFF2-40B4-BE49-F238E27FC236}">
                <a16:creationId xmlns:a16="http://schemas.microsoft.com/office/drawing/2014/main" id="{86183255-E807-C8D2-BDEC-9A582CE55C09}"/>
              </a:ext>
            </a:extLst>
          </p:cNvPr>
          <p:cNvSpPr>
            <a:spLocks noGrp="1"/>
          </p:cNvSpPr>
          <p:nvPr>
            <p:ph type="pic" sz="quarter" idx="15"/>
          </p:nvPr>
        </p:nvSpPr>
        <p:spPr/>
        <p:txBody>
          <a:bodyPr/>
          <a:lstStyle/>
          <a:p>
            <a:endParaRPr lang="nl-NL"/>
          </a:p>
        </p:txBody>
      </p:sp>
      <p:pic>
        <p:nvPicPr>
          <p:cNvPr id="7" name="Tijdelijke aanduiding voor afbeelding 7">
            <a:extLst>
              <a:ext uri="{FF2B5EF4-FFF2-40B4-BE49-F238E27FC236}">
                <a16:creationId xmlns:a16="http://schemas.microsoft.com/office/drawing/2014/main" id="{2CED7E1E-011B-9C1B-D724-C21B5B22FE1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57788" y="719503"/>
            <a:ext cx="5618229" cy="5240729"/>
          </a:xfrm>
          <a:prstGeom prst="roundRect">
            <a:avLst>
              <a:gd name="adj" fmla="val 13874"/>
            </a:avLst>
          </a:prstGeom>
        </p:spPr>
      </p:pic>
    </p:spTree>
    <p:extLst>
      <p:ext uri="{BB962C8B-B14F-4D97-AF65-F5344CB8AC3E}">
        <p14:creationId xmlns:p14="http://schemas.microsoft.com/office/powerpoint/2010/main" val="42825994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2256"/>
        </a:solidFill>
        <a:effectLst/>
      </p:bgPr>
    </p:bg>
    <p:spTree>
      <p:nvGrpSpPr>
        <p:cNvPr id="1" name=""/>
        <p:cNvGrpSpPr/>
        <p:nvPr/>
      </p:nvGrpSpPr>
      <p:grpSpPr>
        <a:xfrm>
          <a:off x="0" y="0"/>
          <a:ext cx="0" cy="0"/>
          <a:chOff x="0" y="0"/>
          <a:chExt cx="0" cy="0"/>
        </a:xfrm>
      </p:grpSpPr>
      <p:sp>
        <p:nvSpPr>
          <p:cNvPr id="2" name="Freeform 2"/>
          <p:cNvSpPr/>
          <p:nvPr/>
        </p:nvSpPr>
        <p:spPr>
          <a:xfrm rot="659471">
            <a:off x="5196545" y="2719680"/>
            <a:ext cx="557340" cy="1545346"/>
          </a:xfrm>
          <a:custGeom>
            <a:avLst/>
            <a:gdLst/>
            <a:ahLst/>
            <a:cxnLst/>
            <a:rect l="l" t="t" r="r" b="b"/>
            <a:pathLst>
              <a:path w="931028" h="2920873">
                <a:moveTo>
                  <a:pt x="0" y="0"/>
                </a:moveTo>
                <a:lnTo>
                  <a:pt x="931028" y="0"/>
                </a:lnTo>
                <a:lnTo>
                  <a:pt x="931028" y="2920872"/>
                </a:lnTo>
                <a:lnTo>
                  <a:pt x="0" y="2920872"/>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nl-NL"/>
          </a:p>
        </p:txBody>
      </p:sp>
      <p:grpSp>
        <p:nvGrpSpPr>
          <p:cNvPr id="4" name="Group 4"/>
          <p:cNvGrpSpPr/>
          <p:nvPr/>
        </p:nvGrpSpPr>
        <p:grpSpPr>
          <a:xfrm>
            <a:off x="1094435" y="2680721"/>
            <a:ext cx="3771855" cy="3771855"/>
            <a:chOff x="0" y="0"/>
            <a:chExt cx="7543711" cy="7543711"/>
          </a:xfrm>
        </p:grpSpPr>
        <p:sp>
          <p:nvSpPr>
            <p:cNvPr id="5" name="Freeform 5"/>
            <p:cNvSpPr/>
            <p:nvPr/>
          </p:nvSpPr>
          <p:spPr>
            <a:xfrm>
              <a:off x="0" y="0"/>
              <a:ext cx="7543711" cy="7543711"/>
            </a:xfrm>
            <a:custGeom>
              <a:avLst/>
              <a:gdLst/>
              <a:ahLst/>
              <a:cxnLst/>
              <a:rect l="l" t="t" r="r" b="b"/>
              <a:pathLst>
                <a:path w="7543711" h="7543711">
                  <a:moveTo>
                    <a:pt x="0" y="0"/>
                  </a:moveTo>
                  <a:lnTo>
                    <a:pt x="7543711" y="0"/>
                  </a:lnTo>
                  <a:lnTo>
                    <a:pt x="7543711" y="7543711"/>
                  </a:lnTo>
                  <a:lnTo>
                    <a:pt x="0" y="7543711"/>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nl-NL"/>
            </a:p>
          </p:txBody>
        </p:sp>
      </p:grpSp>
      <p:sp>
        <p:nvSpPr>
          <p:cNvPr id="6" name="Freeform 6"/>
          <p:cNvSpPr/>
          <p:nvPr/>
        </p:nvSpPr>
        <p:spPr>
          <a:xfrm>
            <a:off x="2566511" y="4201097"/>
            <a:ext cx="824550" cy="731101"/>
          </a:xfrm>
          <a:custGeom>
            <a:avLst/>
            <a:gdLst/>
            <a:ahLst/>
            <a:cxnLst/>
            <a:rect l="l" t="t" r="r" b="b"/>
            <a:pathLst>
              <a:path w="1236825" h="1096651">
                <a:moveTo>
                  <a:pt x="0" y="0"/>
                </a:moveTo>
                <a:lnTo>
                  <a:pt x="1236825" y="0"/>
                </a:lnTo>
                <a:lnTo>
                  <a:pt x="1236825" y="1096651"/>
                </a:lnTo>
                <a:lnTo>
                  <a:pt x="0" y="1096651"/>
                </a:lnTo>
                <a:lnTo>
                  <a:pt x="0" y="0"/>
                </a:lnTo>
                <a:close/>
              </a:path>
            </a:pathLst>
          </a:custGeom>
          <a:blipFill>
            <a:blip r:embed="rId5"/>
            <a:stretch>
              <a:fillRect/>
            </a:stretch>
          </a:blipFill>
          <a:ln w="47625" cap="sq">
            <a:solidFill>
              <a:srgbClr val="022257"/>
            </a:solidFill>
            <a:prstDash val="solid"/>
            <a:miter/>
          </a:ln>
        </p:spPr>
        <p:txBody>
          <a:bodyPr/>
          <a:lstStyle/>
          <a:p>
            <a:endParaRPr lang="nl-NL"/>
          </a:p>
        </p:txBody>
      </p:sp>
      <p:sp>
        <p:nvSpPr>
          <p:cNvPr id="7" name="TextBox 7"/>
          <p:cNvSpPr txBox="1"/>
          <p:nvPr/>
        </p:nvSpPr>
        <p:spPr>
          <a:xfrm>
            <a:off x="482360" y="852047"/>
            <a:ext cx="4992855" cy="984885"/>
          </a:xfrm>
          <a:prstGeom prst="rect">
            <a:avLst/>
          </a:prstGeom>
        </p:spPr>
        <p:txBody>
          <a:bodyPr wrap="square" lIns="0" tIns="0" rIns="0" bIns="0" rtlCol="0" anchor="t">
            <a:spAutoFit/>
          </a:bodyPr>
          <a:lstStyle/>
          <a:p>
            <a:pPr>
              <a:spcBef>
                <a:spcPct val="0"/>
              </a:spcBef>
            </a:pPr>
            <a:r>
              <a:rPr lang="en-US" sz="1600">
                <a:solidFill>
                  <a:srgbClr val="FFFFFF"/>
                </a:solidFill>
                <a:latin typeface="Arial" panose="020B0604020202020204" pitchFamily="34" charset="0"/>
                <a:ea typeface="Open Sauce"/>
                <a:cs typeface="Arial" panose="020B0604020202020204" pitchFamily="34" charset="0"/>
                <a:sym typeface="Open Sauce"/>
              </a:rPr>
              <a:t>Dank </a:t>
            </a:r>
            <a:r>
              <a:rPr lang="en-US" sz="1600" err="1">
                <a:solidFill>
                  <a:srgbClr val="FFFFFF"/>
                </a:solidFill>
                <a:latin typeface="Arial" panose="020B0604020202020204" pitchFamily="34" charset="0"/>
                <a:ea typeface="Open Sauce"/>
                <a:cs typeface="Arial" panose="020B0604020202020204" pitchFamily="34" charset="0"/>
                <a:sym typeface="Open Sauce"/>
              </a:rPr>
              <a:t>voor</a:t>
            </a:r>
            <a:r>
              <a:rPr lang="en-US" sz="1600">
                <a:solidFill>
                  <a:srgbClr val="FFFFFF"/>
                </a:solidFill>
                <a:latin typeface="Arial" panose="020B0604020202020204" pitchFamily="34" charset="0"/>
                <a:ea typeface="Open Sauce"/>
                <a:cs typeface="Arial" panose="020B0604020202020204" pitchFamily="34" charset="0"/>
                <a:sym typeface="Open Sauce"/>
              </a:rPr>
              <a:t> </a:t>
            </a:r>
            <a:r>
              <a:rPr lang="en-US" sz="1600" err="1">
                <a:solidFill>
                  <a:srgbClr val="FFFFFF"/>
                </a:solidFill>
                <a:latin typeface="Arial" panose="020B0604020202020204" pitchFamily="34" charset="0"/>
                <a:ea typeface="Open Sauce"/>
                <a:cs typeface="Arial" panose="020B0604020202020204" pitchFamily="34" charset="0"/>
                <a:sym typeface="Open Sauce"/>
              </a:rPr>
              <a:t>uw</a:t>
            </a:r>
            <a:r>
              <a:rPr lang="en-US" sz="1600">
                <a:solidFill>
                  <a:srgbClr val="FFFFFF"/>
                </a:solidFill>
                <a:latin typeface="Arial" panose="020B0604020202020204" pitchFamily="34" charset="0"/>
                <a:ea typeface="Open Sauce"/>
                <a:cs typeface="Arial" panose="020B0604020202020204" pitchFamily="34" charset="0"/>
                <a:sym typeface="Open Sauce"/>
              </a:rPr>
              <a:t> </a:t>
            </a:r>
            <a:r>
              <a:rPr lang="en-US" sz="1600" err="1">
                <a:solidFill>
                  <a:srgbClr val="FFFFFF"/>
                </a:solidFill>
                <a:latin typeface="Arial" panose="020B0604020202020204" pitchFamily="34" charset="0"/>
                <a:ea typeface="Open Sauce"/>
                <a:cs typeface="Arial" panose="020B0604020202020204" pitchFamily="34" charset="0"/>
                <a:sym typeface="Open Sauce"/>
              </a:rPr>
              <a:t>deelname</a:t>
            </a:r>
            <a:r>
              <a:rPr lang="en-US" sz="1600">
                <a:solidFill>
                  <a:srgbClr val="FFFFFF"/>
                </a:solidFill>
                <a:latin typeface="Arial" panose="020B0604020202020204" pitchFamily="34" charset="0"/>
                <a:ea typeface="Open Sauce"/>
                <a:cs typeface="Arial" panose="020B0604020202020204" pitchFamily="34" charset="0"/>
                <a:sym typeface="Open Sauce"/>
              </a:rPr>
              <a:t> </a:t>
            </a:r>
            <a:r>
              <a:rPr lang="en-US" sz="1600" err="1">
                <a:solidFill>
                  <a:srgbClr val="FFFFFF"/>
                </a:solidFill>
                <a:latin typeface="Arial" panose="020B0604020202020204" pitchFamily="34" charset="0"/>
                <a:ea typeface="Open Sauce"/>
                <a:cs typeface="Arial" panose="020B0604020202020204" pitchFamily="34" charset="0"/>
                <a:sym typeface="Open Sauce"/>
              </a:rPr>
              <a:t>aan</a:t>
            </a:r>
            <a:r>
              <a:rPr lang="en-US" sz="1600">
                <a:solidFill>
                  <a:srgbClr val="FFFFFF"/>
                </a:solidFill>
                <a:latin typeface="Arial" panose="020B0604020202020204" pitchFamily="34" charset="0"/>
                <a:ea typeface="Open Sauce"/>
                <a:cs typeface="Arial" panose="020B0604020202020204" pitchFamily="34" charset="0"/>
                <a:sym typeface="Open Sauce"/>
              </a:rPr>
              <a:t> de </a:t>
            </a:r>
            <a:r>
              <a:rPr lang="en-US" sz="1600" err="1">
                <a:solidFill>
                  <a:srgbClr val="FFFFFF"/>
                </a:solidFill>
                <a:latin typeface="Arial" panose="020B0604020202020204" pitchFamily="34" charset="0"/>
                <a:ea typeface="Open Sauce"/>
                <a:cs typeface="Arial" panose="020B0604020202020204" pitchFamily="34" charset="0"/>
                <a:sym typeface="Open Sauce"/>
              </a:rPr>
              <a:t>thematafelbijeenkomst</a:t>
            </a:r>
            <a:r>
              <a:rPr lang="en-US" sz="1600">
                <a:solidFill>
                  <a:srgbClr val="FFFFFF"/>
                </a:solidFill>
                <a:latin typeface="Arial" panose="020B0604020202020204" pitchFamily="34" charset="0"/>
                <a:ea typeface="Open Sauce"/>
                <a:cs typeface="Arial" panose="020B0604020202020204" pitchFamily="34" charset="0"/>
                <a:sym typeface="Open Sauce"/>
              </a:rPr>
              <a:t>. We </a:t>
            </a:r>
            <a:r>
              <a:rPr lang="en-US" sz="1600" err="1">
                <a:solidFill>
                  <a:srgbClr val="FFFFFF"/>
                </a:solidFill>
                <a:latin typeface="Arial" panose="020B0604020202020204" pitchFamily="34" charset="0"/>
                <a:ea typeface="Open Sauce"/>
                <a:cs typeface="Arial" panose="020B0604020202020204" pitchFamily="34" charset="0"/>
                <a:sym typeface="Open Sauce"/>
              </a:rPr>
              <a:t>waarderen</a:t>
            </a:r>
            <a:r>
              <a:rPr lang="en-US" sz="1600">
                <a:solidFill>
                  <a:srgbClr val="FFFFFF"/>
                </a:solidFill>
                <a:latin typeface="Arial" panose="020B0604020202020204" pitchFamily="34" charset="0"/>
                <a:ea typeface="Open Sauce"/>
                <a:cs typeface="Arial" panose="020B0604020202020204" pitchFamily="34" charset="0"/>
                <a:sym typeface="Open Sauce"/>
              </a:rPr>
              <a:t> het </a:t>
            </a:r>
            <a:r>
              <a:rPr lang="en-US" sz="1600" err="1">
                <a:solidFill>
                  <a:srgbClr val="FFFFFF"/>
                </a:solidFill>
                <a:latin typeface="Arial" panose="020B0604020202020204" pitchFamily="34" charset="0"/>
                <a:ea typeface="Open Sauce"/>
                <a:cs typeface="Arial" panose="020B0604020202020204" pitchFamily="34" charset="0"/>
                <a:sym typeface="Open Sauce"/>
              </a:rPr>
              <a:t>zeer</a:t>
            </a:r>
            <a:r>
              <a:rPr lang="en-US" sz="1600">
                <a:solidFill>
                  <a:srgbClr val="FFFFFF"/>
                </a:solidFill>
                <a:latin typeface="Arial" panose="020B0604020202020204" pitchFamily="34" charset="0"/>
                <a:ea typeface="Open Sauce"/>
                <a:cs typeface="Arial" panose="020B0604020202020204" pitchFamily="34" charset="0"/>
                <a:sym typeface="Open Sauce"/>
              </a:rPr>
              <a:t> </a:t>
            </a:r>
            <a:r>
              <a:rPr lang="en-US" sz="1600" err="1">
                <a:solidFill>
                  <a:srgbClr val="FFFFFF"/>
                </a:solidFill>
                <a:latin typeface="Arial" panose="020B0604020202020204" pitchFamily="34" charset="0"/>
                <a:ea typeface="Open Sauce"/>
                <a:cs typeface="Arial" panose="020B0604020202020204" pitchFamily="34" charset="0"/>
                <a:sym typeface="Open Sauce"/>
              </a:rPr>
              <a:t>als</a:t>
            </a:r>
            <a:r>
              <a:rPr lang="en-US" sz="1600">
                <a:solidFill>
                  <a:srgbClr val="FFFFFF"/>
                </a:solidFill>
                <a:latin typeface="Arial" panose="020B0604020202020204" pitchFamily="34" charset="0"/>
                <a:ea typeface="Open Sauce"/>
                <a:cs typeface="Arial" panose="020B0604020202020204" pitchFamily="34" charset="0"/>
                <a:sym typeface="Open Sauce"/>
              </a:rPr>
              <a:t> u </a:t>
            </a:r>
            <a:r>
              <a:rPr lang="en-US" sz="1600" err="1">
                <a:solidFill>
                  <a:srgbClr val="FFFFFF"/>
                </a:solidFill>
                <a:latin typeface="Arial" panose="020B0604020202020204" pitchFamily="34" charset="0"/>
                <a:ea typeface="Open Sauce"/>
                <a:cs typeface="Arial" panose="020B0604020202020204" pitchFamily="34" charset="0"/>
                <a:sym typeface="Open Sauce"/>
              </a:rPr>
              <a:t>ons</a:t>
            </a:r>
            <a:r>
              <a:rPr lang="en-US" sz="1600">
                <a:solidFill>
                  <a:srgbClr val="FFFFFF"/>
                </a:solidFill>
                <a:latin typeface="Arial" panose="020B0604020202020204" pitchFamily="34" charset="0"/>
                <a:ea typeface="Open Sauce"/>
                <a:cs typeface="Arial" panose="020B0604020202020204" pitchFamily="34" charset="0"/>
                <a:sym typeface="Open Sauce"/>
              </a:rPr>
              <a:t> </a:t>
            </a:r>
            <a:r>
              <a:rPr lang="en-US" sz="1600" err="1">
                <a:solidFill>
                  <a:srgbClr val="06B3D9"/>
                </a:solidFill>
                <a:latin typeface="Arial" panose="020B0604020202020204" pitchFamily="34" charset="0"/>
                <a:ea typeface="Open Sauce"/>
                <a:cs typeface="Arial" panose="020B0604020202020204" pitchFamily="34" charset="0"/>
                <a:sym typeface="Open Sauce"/>
              </a:rPr>
              <a:t>evaluatieformulier</a:t>
            </a:r>
            <a:r>
              <a:rPr lang="en-US" sz="1600">
                <a:solidFill>
                  <a:srgbClr val="FFFFFF"/>
                </a:solidFill>
                <a:latin typeface="Arial" panose="020B0604020202020204" pitchFamily="34" charset="0"/>
                <a:ea typeface="Open Sauce"/>
                <a:cs typeface="Arial" panose="020B0604020202020204" pitchFamily="34" charset="0"/>
                <a:sym typeface="Open Sauce"/>
              </a:rPr>
              <a:t> wilt </a:t>
            </a:r>
            <a:r>
              <a:rPr lang="en-US" sz="1600" err="1">
                <a:solidFill>
                  <a:srgbClr val="FFFFFF"/>
                </a:solidFill>
                <a:latin typeface="Arial" panose="020B0604020202020204" pitchFamily="34" charset="0"/>
                <a:ea typeface="Open Sauce"/>
                <a:cs typeface="Arial" panose="020B0604020202020204" pitchFamily="34" charset="0"/>
                <a:sym typeface="Open Sauce"/>
              </a:rPr>
              <a:t>invullen</a:t>
            </a:r>
            <a:r>
              <a:rPr lang="en-US" sz="1600">
                <a:solidFill>
                  <a:srgbClr val="FFFFFF"/>
                </a:solidFill>
                <a:latin typeface="Arial" panose="020B0604020202020204" pitchFamily="34" charset="0"/>
                <a:ea typeface="Open Sauce"/>
                <a:cs typeface="Arial" panose="020B0604020202020204" pitchFamily="34" charset="0"/>
                <a:sym typeface="Open Sauce"/>
              </a:rPr>
              <a:t>. </a:t>
            </a:r>
            <a:r>
              <a:rPr lang="en-US" sz="1600" err="1">
                <a:solidFill>
                  <a:srgbClr val="FFFFFF"/>
                </a:solidFill>
                <a:latin typeface="Arial" panose="020B0604020202020204" pitchFamily="34" charset="0"/>
                <a:ea typeface="Open Sauce"/>
                <a:cs typeface="Arial" panose="020B0604020202020204" pitchFamily="34" charset="0"/>
                <a:sym typeface="Open Sauce"/>
              </a:rPr>
              <a:t>Uw</a:t>
            </a:r>
            <a:r>
              <a:rPr lang="en-US" sz="1600">
                <a:solidFill>
                  <a:srgbClr val="FFFFFF"/>
                </a:solidFill>
                <a:latin typeface="Arial" panose="020B0604020202020204" pitchFamily="34" charset="0"/>
                <a:ea typeface="Open Sauce"/>
                <a:cs typeface="Arial" panose="020B0604020202020204" pitchFamily="34" charset="0"/>
                <a:sym typeface="Open Sauce"/>
              </a:rPr>
              <a:t> feedback </a:t>
            </a:r>
            <a:r>
              <a:rPr lang="en-US" sz="1600" err="1">
                <a:solidFill>
                  <a:srgbClr val="FFFFFF"/>
                </a:solidFill>
                <a:latin typeface="Arial" panose="020B0604020202020204" pitchFamily="34" charset="0"/>
                <a:ea typeface="Open Sauce"/>
                <a:cs typeface="Arial" panose="020B0604020202020204" pitchFamily="34" charset="0"/>
                <a:sym typeface="Open Sauce"/>
              </a:rPr>
              <a:t>helpt</a:t>
            </a:r>
            <a:r>
              <a:rPr lang="en-US" sz="1600">
                <a:solidFill>
                  <a:srgbClr val="FFFFFF"/>
                </a:solidFill>
                <a:latin typeface="Arial" panose="020B0604020202020204" pitchFamily="34" charset="0"/>
                <a:ea typeface="Open Sauce"/>
                <a:cs typeface="Arial" panose="020B0604020202020204" pitchFamily="34" charset="0"/>
                <a:sym typeface="Open Sauce"/>
              </a:rPr>
              <a:t> </a:t>
            </a:r>
            <a:r>
              <a:rPr lang="en-US" sz="1600" err="1">
                <a:solidFill>
                  <a:srgbClr val="FFFFFF"/>
                </a:solidFill>
                <a:latin typeface="Arial" panose="020B0604020202020204" pitchFamily="34" charset="0"/>
                <a:ea typeface="Open Sauce"/>
                <a:cs typeface="Arial" panose="020B0604020202020204" pitchFamily="34" charset="0"/>
                <a:sym typeface="Open Sauce"/>
              </a:rPr>
              <a:t>ons</a:t>
            </a:r>
            <a:r>
              <a:rPr lang="en-US" sz="1600">
                <a:solidFill>
                  <a:srgbClr val="FFFFFF"/>
                </a:solidFill>
                <a:latin typeface="Arial" panose="020B0604020202020204" pitchFamily="34" charset="0"/>
                <a:ea typeface="Open Sauce"/>
                <a:cs typeface="Arial" panose="020B0604020202020204" pitchFamily="34" charset="0"/>
                <a:sym typeface="Open Sauce"/>
              </a:rPr>
              <a:t> </a:t>
            </a:r>
            <a:r>
              <a:rPr lang="en-US" sz="1600" err="1">
                <a:solidFill>
                  <a:srgbClr val="FFFFFF"/>
                </a:solidFill>
                <a:latin typeface="Arial" panose="020B0604020202020204" pitchFamily="34" charset="0"/>
                <a:ea typeface="Open Sauce"/>
                <a:cs typeface="Arial" panose="020B0604020202020204" pitchFamily="34" charset="0"/>
                <a:sym typeface="Open Sauce"/>
              </a:rPr>
              <a:t>verbeteren</a:t>
            </a:r>
            <a:r>
              <a:rPr lang="en-US" sz="1600">
                <a:solidFill>
                  <a:srgbClr val="FFFFFF"/>
                </a:solidFill>
                <a:latin typeface="Arial" panose="020B0604020202020204" pitchFamily="34" charset="0"/>
                <a:ea typeface="Open Sauce"/>
                <a:cs typeface="Arial" panose="020B0604020202020204" pitchFamily="34" charset="0"/>
                <a:sym typeface="Open Sauce"/>
              </a:rPr>
              <a:t>. </a:t>
            </a:r>
            <a:endParaRPr lang="en-US" sz="1600">
              <a:solidFill>
                <a:srgbClr val="FFFFFF"/>
              </a:solidFill>
              <a:latin typeface="Arial" panose="020B0604020202020204" pitchFamily="34" charset="0"/>
              <a:ea typeface="Open Sauce"/>
              <a:cs typeface="Arial" panose="020B0604020202020204" pitchFamily="34" charset="0"/>
            </a:endParaRPr>
          </a:p>
        </p:txBody>
      </p:sp>
      <p:sp>
        <p:nvSpPr>
          <p:cNvPr id="8" name="TextBox 8"/>
          <p:cNvSpPr txBox="1"/>
          <p:nvPr/>
        </p:nvSpPr>
        <p:spPr>
          <a:xfrm>
            <a:off x="473373" y="2097709"/>
            <a:ext cx="4695257" cy="350737"/>
          </a:xfrm>
          <a:prstGeom prst="rect">
            <a:avLst/>
          </a:prstGeom>
        </p:spPr>
        <p:txBody>
          <a:bodyPr wrap="square" lIns="0" tIns="0" rIns="0" bIns="0" rtlCol="0" anchor="t">
            <a:spAutoFit/>
          </a:bodyPr>
          <a:lstStyle/>
          <a:p>
            <a:pPr algn="ctr">
              <a:lnSpc>
                <a:spcPts val="3080"/>
              </a:lnSpc>
              <a:spcBef>
                <a:spcPct val="0"/>
              </a:spcBef>
            </a:pPr>
            <a:r>
              <a:rPr lang="en-US">
                <a:solidFill>
                  <a:srgbClr val="06B3D9"/>
                </a:solidFill>
                <a:latin typeface="Arial" panose="020B0604020202020204" pitchFamily="34" charset="0"/>
                <a:ea typeface="Open Sauce"/>
                <a:cs typeface="Arial" panose="020B0604020202020204" pitchFamily="34" charset="0"/>
                <a:sym typeface="Open Sauce"/>
              </a:rPr>
              <a:t>Scan de QR-code</a:t>
            </a:r>
            <a:r>
              <a:rPr lang="en-US">
                <a:solidFill>
                  <a:srgbClr val="FFFFFF"/>
                </a:solidFill>
                <a:latin typeface="Arial" panose="020B0604020202020204" pitchFamily="34" charset="0"/>
                <a:ea typeface="Open Sauce"/>
                <a:cs typeface="Arial" panose="020B0604020202020204" pitchFamily="34" charset="0"/>
                <a:sym typeface="Open Sauce"/>
              </a:rPr>
              <a:t> om het </a:t>
            </a:r>
            <a:r>
              <a:rPr lang="en-US" err="1">
                <a:solidFill>
                  <a:srgbClr val="FFFFFF"/>
                </a:solidFill>
                <a:latin typeface="Arial" panose="020B0604020202020204" pitchFamily="34" charset="0"/>
                <a:ea typeface="Open Sauce"/>
                <a:cs typeface="Arial" panose="020B0604020202020204" pitchFamily="34" charset="0"/>
                <a:sym typeface="Open Sauce"/>
              </a:rPr>
              <a:t>formulier</a:t>
            </a:r>
            <a:r>
              <a:rPr lang="en-US">
                <a:solidFill>
                  <a:srgbClr val="FFFFFF"/>
                </a:solidFill>
                <a:latin typeface="Arial" panose="020B0604020202020204" pitchFamily="34" charset="0"/>
                <a:ea typeface="Open Sauce"/>
                <a:cs typeface="Arial" panose="020B0604020202020204" pitchFamily="34" charset="0"/>
                <a:sym typeface="Open Sauce"/>
              </a:rPr>
              <a:t> </a:t>
            </a:r>
            <a:r>
              <a:rPr lang="en-US" err="1">
                <a:solidFill>
                  <a:srgbClr val="FFFFFF"/>
                </a:solidFill>
                <a:latin typeface="Arial" panose="020B0604020202020204" pitchFamily="34" charset="0"/>
                <a:ea typeface="Open Sauce"/>
                <a:cs typeface="Arial" panose="020B0604020202020204" pitchFamily="34" charset="0"/>
                <a:sym typeface="Open Sauce"/>
              </a:rPr>
              <a:t>te</a:t>
            </a:r>
            <a:r>
              <a:rPr lang="en-US">
                <a:solidFill>
                  <a:srgbClr val="FFFFFF"/>
                </a:solidFill>
                <a:latin typeface="Arial" panose="020B0604020202020204" pitchFamily="34" charset="0"/>
                <a:ea typeface="Open Sauce"/>
                <a:cs typeface="Arial" panose="020B0604020202020204" pitchFamily="34" charset="0"/>
                <a:sym typeface="Open Sauce"/>
              </a:rPr>
              <a:t> </a:t>
            </a:r>
            <a:r>
              <a:rPr lang="en-US" err="1">
                <a:solidFill>
                  <a:srgbClr val="FFFFFF"/>
                </a:solidFill>
                <a:latin typeface="Arial" panose="020B0604020202020204" pitchFamily="34" charset="0"/>
                <a:ea typeface="Open Sauce"/>
                <a:cs typeface="Arial" panose="020B0604020202020204" pitchFamily="34" charset="0"/>
                <a:sym typeface="Open Sauce"/>
              </a:rPr>
              <a:t>openen</a:t>
            </a:r>
            <a:r>
              <a:rPr lang="en-US">
                <a:solidFill>
                  <a:srgbClr val="FFFFFF"/>
                </a:solidFill>
                <a:latin typeface="Arial" panose="020B0604020202020204" pitchFamily="34" charset="0"/>
                <a:ea typeface="Open Sauce"/>
                <a:cs typeface="Arial" panose="020B0604020202020204" pitchFamily="34" charset="0"/>
                <a:sym typeface="Open Sauce"/>
              </a:rPr>
              <a:t> </a:t>
            </a:r>
            <a:endParaRPr lang="en-US">
              <a:solidFill>
                <a:srgbClr val="FFFFFF"/>
              </a:solidFill>
              <a:latin typeface="Arial" panose="020B0604020202020204" pitchFamily="34" charset="0"/>
              <a:ea typeface="Open Sauce"/>
              <a:cs typeface="Arial" panose="020B0604020202020204" pitchFamily="34" charset="0"/>
            </a:endParaRPr>
          </a:p>
        </p:txBody>
      </p:sp>
      <p:sp>
        <p:nvSpPr>
          <p:cNvPr id="13" name="TextBox 7">
            <a:extLst>
              <a:ext uri="{FF2B5EF4-FFF2-40B4-BE49-F238E27FC236}">
                <a16:creationId xmlns:a16="http://schemas.microsoft.com/office/drawing/2014/main" id="{9A0B1D8A-2A14-A908-031C-76442766099E}"/>
              </a:ext>
            </a:extLst>
          </p:cNvPr>
          <p:cNvSpPr txBox="1"/>
          <p:nvPr/>
        </p:nvSpPr>
        <p:spPr>
          <a:xfrm>
            <a:off x="6788839" y="852047"/>
            <a:ext cx="5077875" cy="738664"/>
          </a:xfrm>
          <a:prstGeom prst="rect">
            <a:avLst/>
          </a:prstGeom>
        </p:spPr>
        <p:txBody>
          <a:bodyPr wrap="square" lIns="0" tIns="0" rIns="0" bIns="0" rtlCol="0" anchor="t">
            <a:spAutoFit/>
          </a:bodyPr>
          <a:lstStyle/>
          <a:p>
            <a:r>
              <a:rPr lang="en-US" sz="1600">
                <a:solidFill>
                  <a:schemeClr val="bg1"/>
                </a:solidFill>
                <a:latin typeface="Arial" panose="020B0604020202020204" pitchFamily="34" charset="0"/>
                <a:ea typeface="Calibri"/>
                <a:cs typeface="Arial" panose="020B0604020202020204" pitchFamily="34" charset="0"/>
                <a:sym typeface="Open Sauce"/>
              </a:rPr>
              <a:t>De </a:t>
            </a:r>
            <a:r>
              <a:rPr lang="en-US" sz="1600" err="1">
                <a:solidFill>
                  <a:schemeClr val="bg1"/>
                </a:solidFill>
                <a:latin typeface="Arial" panose="020B0604020202020204" pitchFamily="34" charset="0"/>
                <a:ea typeface="Calibri"/>
                <a:cs typeface="Arial" panose="020B0604020202020204" pitchFamily="34" charset="0"/>
                <a:sym typeface="Open Sauce"/>
              </a:rPr>
              <a:t>volgende</a:t>
            </a:r>
            <a:r>
              <a:rPr lang="en-US" sz="1600">
                <a:solidFill>
                  <a:schemeClr val="bg1"/>
                </a:solidFill>
                <a:latin typeface="Arial" panose="020B0604020202020204" pitchFamily="34" charset="0"/>
                <a:ea typeface="Calibri"/>
                <a:cs typeface="Arial" panose="020B0604020202020204" pitchFamily="34" charset="0"/>
                <a:sym typeface="Open Sauce"/>
              </a:rPr>
              <a:t> </a:t>
            </a:r>
            <a:r>
              <a:rPr lang="en-US" sz="1600" err="1">
                <a:solidFill>
                  <a:schemeClr val="bg1"/>
                </a:solidFill>
                <a:latin typeface="Arial" panose="020B0604020202020204" pitchFamily="34" charset="0"/>
                <a:ea typeface="Calibri"/>
                <a:cs typeface="Arial" panose="020B0604020202020204" pitchFamily="34" charset="0"/>
                <a:sym typeface="Open Sauce"/>
              </a:rPr>
              <a:t>bijeenkomst</a:t>
            </a:r>
            <a:r>
              <a:rPr lang="en-US" sz="1600">
                <a:solidFill>
                  <a:schemeClr val="bg1"/>
                </a:solidFill>
                <a:latin typeface="Arial" panose="020B0604020202020204" pitchFamily="34" charset="0"/>
                <a:ea typeface="Calibri"/>
                <a:cs typeface="Arial" panose="020B0604020202020204" pitchFamily="34" charset="0"/>
                <a:sym typeface="Open Sauce"/>
              </a:rPr>
              <a:t> is online op 3 </a:t>
            </a:r>
            <a:r>
              <a:rPr lang="en-US" sz="1600" err="1">
                <a:solidFill>
                  <a:schemeClr val="bg1"/>
                </a:solidFill>
                <a:latin typeface="Arial" panose="020B0604020202020204" pitchFamily="34" charset="0"/>
                <a:ea typeface="Calibri"/>
                <a:cs typeface="Arial" panose="020B0604020202020204" pitchFamily="34" charset="0"/>
                <a:sym typeface="Open Sauce"/>
              </a:rPr>
              <a:t>september</a:t>
            </a:r>
            <a:r>
              <a:rPr lang="en-US" sz="1600">
                <a:solidFill>
                  <a:schemeClr val="bg1"/>
                </a:solidFill>
                <a:latin typeface="Arial" panose="020B0604020202020204" pitchFamily="34" charset="0"/>
                <a:ea typeface="Calibri"/>
                <a:cs typeface="Arial" panose="020B0604020202020204" pitchFamily="34" charset="0"/>
                <a:sym typeface="Open Sauce"/>
              </a:rPr>
              <a:t> en </a:t>
            </a:r>
            <a:r>
              <a:rPr lang="en-US" sz="1600" err="1">
                <a:solidFill>
                  <a:schemeClr val="bg1"/>
                </a:solidFill>
                <a:latin typeface="Arial" panose="020B0604020202020204" pitchFamily="34" charset="0"/>
                <a:ea typeface="Calibri"/>
                <a:cs typeface="Arial" panose="020B0604020202020204" pitchFamily="34" charset="0"/>
                <a:sym typeface="Open Sauce"/>
              </a:rPr>
              <a:t>gaat</a:t>
            </a:r>
            <a:r>
              <a:rPr lang="en-US" sz="1600">
                <a:solidFill>
                  <a:schemeClr val="bg1"/>
                </a:solidFill>
                <a:latin typeface="Arial" panose="020B0604020202020204" pitchFamily="34" charset="0"/>
                <a:ea typeface="Calibri"/>
                <a:cs typeface="Arial" panose="020B0604020202020204" pitchFamily="34" charset="0"/>
                <a:sym typeface="Open Sauce"/>
              </a:rPr>
              <a:t> over </a:t>
            </a:r>
            <a:r>
              <a:rPr lang="en-US" sz="1600" err="1">
                <a:solidFill>
                  <a:schemeClr val="bg1"/>
                </a:solidFill>
                <a:latin typeface="Arial" panose="020B0604020202020204" pitchFamily="34" charset="0"/>
                <a:ea typeface="Calibri"/>
                <a:cs typeface="Arial" panose="020B0604020202020204" pitchFamily="34" charset="0"/>
                <a:sym typeface="Open Sauce"/>
              </a:rPr>
              <a:t>Onderwijs</a:t>
            </a:r>
            <a:r>
              <a:rPr lang="en-US" sz="1600">
                <a:solidFill>
                  <a:schemeClr val="bg1"/>
                </a:solidFill>
                <a:latin typeface="Arial" panose="020B0604020202020204" pitchFamily="34" charset="0"/>
                <a:ea typeface="Calibri"/>
                <a:cs typeface="Arial" panose="020B0604020202020204" pitchFamily="34" charset="0"/>
                <a:sym typeface="Open Sauce"/>
              </a:rPr>
              <a:t> en Jeugdhulp. </a:t>
            </a:r>
            <a:r>
              <a:rPr lang="en-US" sz="1600" err="1">
                <a:solidFill>
                  <a:schemeClr val="bg1"/>
                </a:solidFill>
                <a:latin typeface="Arial" panose="020B0604020202020204" pitchFamily="34" charset="0"/>
                <a:ea typeface="Calibri"/>
                <a:cs typeface="Arial" panose="020B0604020202020204" pitchFamily="34" charset="0"/>
                <a:sym typeface="Open Sauce"/>
              </a:rPr>
              <a:t>Opgeven</a:t>
            </a:r>
            <a:r>
              <a:rPr lang="en-US" sz="1600">
                <a:solidFill>
                  <a:schemeClr val="bg1"/>
                </a:solidFill>
                <a:latin typeface="Arial" panose="020B0604020202020204" pitchFamily="34" charset="0"/>
                <a:ea typeface="Calibri"/>
                <a:cs typeface="Arial" panose="020B0604020202020204" pitchFamily="34" charset="0"/>
                <a:sym typeface="Open Sauce"/>
              </a:rPr>
              <a:t> </a:t>
            </a:r>
            <a:r>
              <a:rPr lang="en-US" sz="1600" err="1">
                <a:solidFill>
                  <a:schemeClr val="bg1"/>
                </a:solidFill>
                <a:latin typeface="Arial" panose="020B0604020202020204" pitchFamily="34" charset="0"/>
                <a:ea typeface="Calibri"/>
                <a:cs typeface="Arial" panose="020B0604020202020204" pitchFamily="34" charset="0"/>
                <a:sym typeface="Open Sauce"/>
              </a:rPr>
              <a:t>kan</a:t>
            </a:r>
            <a:r>
              <a:rPr lang="en-US" sz="1600">
                <a:solidFill>
                  <a:schemeClr val="bg1"/>
                </a:solidFill>
                <a:latin typeface="Arial" panose="020B0604020202020204" pitchFamily="34" charset="0"/>
                <a:ea typeface="Calibri"/>
                <a:cs typeface="Arial" panose="020B0604020202020204" pitchFamily="34" charset="0"/>
                <a:sym typeface="Open Sauce"/>
              </a:rPr>
              <a:t> al! En </a:t>
            </a:r>
            <a:r>
              <a:rPr lang="en-US" sz="1600" err="1">
                <a:solidFill>
                  <a:schemeClr val="bg1"/>
                </a:solidFill>
                <a:latin typeface="Arial" panose="020B0604020202020204" pitchFamily="34" charset="0"/>
                <a:ea typeface="Calibri"/>
                <a:cs typeface="Arial" panose="020B0604020202020204" pitchFamily="34" charset="0"/>
                <a:sym typeface="Open Sauce"/>
              </a:rPr>
              <a:t>nodig</a:t>
            </a:r>
            <a:r>
              <a:rPr lang="en-US" sz="1600">
                <a:solidFill>
                  <a:schemeClr val="bg1"/>
                </a:solidFill>
                <a:latin typeface="Arial" panose="020B0604020202020204" pitchFamily="34" charset="0"/>
                <a:ea typeface="Calibri"/>
                <a:cs typeface="Arial" panose="020B0604020202020204" pitchFamily="34" charset="0"/>
                <a:sym typeface="Open Sauce"/>
              </a:rPr>
              <a:t> </a:t>
            </a:r>
            <a:r>
              <a:rPr lang="en-US" sz="1600" err="1">
                <a:solidFill>
                  <a:schemeClr val="bg1"/>
                </a:solidFill>
                <a:latin typeface="Arial" panose="020B0604020202020204" pitchFamily="34" charset="0"/>
                <a:ea typeface="Calibri"/>
                <a:cs typeface="Arial" panose="020B0604020202020204" pitchFamily="34" charset="0"/>
                <a:sym typeface="Open Sauce"/>
              </a:rPr>
              <a:t>vooral</a:t>
            </a:r>
            <a:r>
              <a:rPr lang="en-US" sz="1600">
                <a:solidFill>
                  <a:schemeClr val="bg1"/>
                </a:solidFill>
                <a:latin typeface="Arial" panose="020B0604020202020204" pitchFamily="34" charset="0"/>
                <a:ea typeface="Calibri"/>
                <a:cs typeface="Arial" panose="020B0604020202020204" pitchFamily="34" charset="0"/>
                <a:sym typeface="Open Sauce"/>
              </a:rPr>
              <a:t> </a:t>
            </a:r>
            <a:r>
              <a:rPr lang="en-US" sz="1600" err="1">
                <a:solidFill>
                  <a:schemeClr val="bg1"/>
                </a:solidFill>
                <a:latin typeface="Arial" panose="020B0604020202020204" pitchFamily="34" charset="0"/>
                <a:ea typeface="Calibri"/>
                <a:cs typeface="Arial" panose="020B0604020202020204" pitchFamily="34" charset="0"/>
                <a:sym typeface="Open Sauce"/>
              </a:rPr>
              <a:t>ook</a:t>
            </a:r>
            <a:r>
              <a:rPr lang="en-US" sz="1600">
                <a:solidFill>
                  <a:schemeClr val="bg1"/>
                </a:solidFill>
                <a:latin typeface="Arial" panose="020B0604020202020204" pitchFamily="34" charset="0"/>
                <a:ea typeface="Calibri"/>
                <a:cs typeface="Arial" panose="020B0604020202020204" pitchFamily="34" charset="0"/>
                <a:sym typeface="Open Sauce"/>
              </a:rPr>
              <a:t> </a:t>
            </a:r>
            <a:r>
              <a:rPr lang="en-US" sz="1600" err="1">
                <a:solidFill>
                  <a:schemeClr val="bg1"/>
                </a:solidFill>
                <a:latin typeface="Arial" panose="020B0604020202020204" pitchFamily="34" charset="0"/>
                <a:ea typeface="Calibri"/>
                <a:cs typeface="Arial" panose="020B0604020202020204" pitchFamily="34" charset="0"/>
                <a:sym typeface="Open Sauce"/>
              </a:rPr>
              <a:t>onderwijspartners</a:t>
            </a:r>
            <a:r>
              <a:rPr lang="en-US" sz="1600">
                <a:solidFill>
                  <a:schemeClr val="bg1"/>
                </a:solidFill>
                <a:latin typeface="Arial" panose="020B0604020202020204" pitchFamily="34" charset="0"/>
                <a:ea typeface="Calibri"/>
                <a:cs typeface="Arial" panose="020B0604020202020204" pitchFamily="34" charset="0"/>
                <a:sym typeface="Open Sauce"/>
              </a:rPr>
              <a:t> (</a:t>
            </a:r>
            <a:r>
              <a:rPr lang="en-US" sz="1600" err="1">
                <a:solidFill>
                  <a:schemeClr val="bg1"/>
                </a:solidFill>
                <a:latin typeface="Arial" panose="020B0604020202020204" pitchFamily="34" charset="0"/>
                <a:ea typeface="Calibri"/>
                <a:cs typeface="Arial" panose="020B0604020202020204" pitchFamily="34" charset="0"/>
                <a:sym typeface="Open Sauce"/>
              </a:rPr>
              <a:t>beleid</a:t>
            </a:r>
            <a:r>
              <a:rPr lang="en-US" sz="1600">
                <a:solidFill>
                  <a:schemeClr val="bg1"/>
                </a:solidFill>
                <a:latin typeface="Arial" panose="020B0604020202020204" pitchFamily="34" charset="0"/>
                <a:ea typeface="Calibri"/>
                <a:cs typeface="Arial" panose="020B0604020202020204" pitchFamily="34" charset="0"/>
                <a:sym typeface="Open Sauce"/>
              </a:rPr>
              <a:t> en </a:t>
            </a:r>
            <a:r>
              <a:rPr lang="en-US" sz="1600" err="1">
                <a:solidFill>
                  <a:schemeClr val="bg1"/>
                </a:solidFill>
                <a:latin typeface="Arial" panose="020B0604020202020204" pitchFamily="34" charset="0"/>
                <a:ea typeface="Calibri"/>
                <a:cs typeface="Arial" panose="020B0604020202020204" pitchFamily="34" charset="0"/>
                <a:sym typeface="Open Sauce"/>
              </a:rPr>
              <a:t>directie</a:t>
            </a:r>
            <a:r>
              <a:rPr lang="en-US" sz="1600">
                <a:solidFill>
                  <a:schemeClr val="bg1"/>
                </a:solidFill>
                <a:latin typeface="Arial" panose="020B0604020202020204" pitchFamily="34" charset="0"/>
                <a:ea typeface="Calibri"/>
                <a:cs typeface="Arial" panose="020B0604020202020204" pitchFamily="34" charset="0"/>
                <a:sym typeface="Open Sauce"/>
              </a:rPr>
              <a:t>)!</a:t>
            </a:r>
            <a:endParaRPr lang="en-US" sz="1600">
              <a:solidFill>
                <a:schemeClr val="bg1"/>
              </a:solidFill>
              <a:latin typeface="Arial" panose="020B0604020202020204" pitchFamily="34" charset="0"/>
              <a:ea typeface="Open Sauce"/>
              <a:cs typeface="Arial" panose="020B0604020202020204" pitchFamily="34" charset="0"/>
            </a:endParaRPr>
          </a:p>
        </p:txBody>
      </p:sp>
      <p:sp>
        <p:nvSpPr>
          <p:cNvPr id="14" name="TextBox 8">
            <a:extLst>
              <a:ext uri="{FF2B5EF4-FFF2-40B4-BE49-F238E27FC236}">
                <a16:creationId xmlns:a16="http://schemas.microsoft.com/office/drawing/2014/main" id="{47225E62-CA35-BDFC-9400-359CB9F76C78}"/>
              </a:ext>
            </a:extLst>
          </p:cNvPr>
          <p:cNvSpPr txBox="1"/>
          <p:nvPr/>
        </p:nvSpPr>
        <p:spPr>
          <a:xfrm>
            <a:off x="6752637" y="2104203"/>
            <a:ext cx="4687371" cy="350737"/>
          </a:xfrm>
          <a:prstGeom prst="rect">
            <a:avLst/>
          </a:prstGeom>
        </p:spPr>
        <p:txBody>
          <a:bodyPr wrap="square" lIns="0" tIns="0" rIns="0" bIns="0" rtlCol="0" anchor="t">
            <a:spAutoFit/>
          </a:bodyPr>
          <a:lstStyle/>
          <a:p>
            <a:pPr algn="ctr">
              <a:lnSpc>
                <a:spcPts val="3080"/>
              </a:lnSpc>
              <a:spcBef>
                <a:spcPct val="0"/>
              </a:spcBef>
            </a:pPr>
            <a:r>
              <a:rPr lang="en-US">
                <a:solidFill>
                  <a:srgbClr val="06B3D9"/>
                </a:solidFill>
                <a:latin typeface="Arial" panose="020B0604020202020204" pitchFamily="34" charset="0"/>
                <a:ea typeface="Open Sauce"/>
                <a:cs typeface="Arial" panose="020B0604020202020204" pitchFamily="34" charset="0"/>
                <a:sym typeface="Open Sauce"/>
              </a:rPr>
              <a:t>Scan de QR-code</a:t>
            </a:r>
            <a:r>
              <a:rPr lang="en-US">
                <a:solidFill>
                  <a:srgbClr val="FFFFFF"/>
                </a:solidFill>
                <a:latin typeface="Arial" panose="020B0604020202020204" pitchFamily="34" charset="0"/>
                <a:ea typeface="Open Sauce"/>
                <a:cs typeface="Arial" panose="020B0604020202020204" pitchFamily="34" charset="0"/>
                <a:sym typeface="Open Sauce"/>
              </a:rPr>
              <a:t> om het </a:t>
            </a:r>
            <a:r>
              <a:rPr lang="en-US" err="1">
                <a:solidFill>
                  <a:srgbClr val="FFFFFF"/>
                </a:solidFill>
                <a:latin typeface="Arial" panose="020B0604020202020204" pitchFamily="34" charset="0"/>
                <a:ea typeface="Open Sauce"/>
                <a:cs typeface="Arial" panose="020B0604020202020204" pitchFamily="34" charset="0"/>
                <a:sym typeface="Open Sauce"/>
              </a:rPr>
              <a:t>formulier</a:t>
            </a:r>
            <a:r>
              <a:rPr lang="en-US">
                <a:solidFill>
                  <a:srgbClr val="FFFFFF"/>
                </a:solidFill>
                <a:latin typeface="Arial" panose="020B0604020202020204" pitchFamily="34" charset="0"/>
                <a:ea typeface="Open Sauce"/>
                <a:cs typeface="Arial" panose="020B0604020202020204" pitchFamily="34" charset="0"/>
                <a:sym typeface="Open Sauce"/>
              </a:rPr>
              <a:t> </a:t>
            </a:r>
            <a:r>
              <a:rPr lang="en-US" err="1">
                <a:solidFill>
                  <a:srgbClr val="FFFFFF"/>
                </a:solidFill>
                <a:latin typeface="Arial" panose="020B0604020202020204" pitchFamily="34" charset="0"/>
                <a:ea typeface="Open Sauce"/>
                <a:cs typeface="Arial" panose="020B0604020202020204" pitchFamily="34" charset="0"/>
                <a:sym typeface="Open Sauce"/>
              </a:rPr>
              <a:t>te</a:t>
            </a:r>
            <a:r>
              <a:rPr lang="en-US">
                <a:solidFill>
                  <a:srgbClr val="FFFFFF"/>
                </a:solidFill>
                <a:latin typeface="Arial" panose="020B0604020202020204" pitchFamily="34" charset="0"/>
                <a:ea typeface="Open Sauce"/>
                <a:cs typeface="Arial" panose="020B0604020202020204" pitchFamily="34" charset="0"/>
                <a:sym typeface="Open Sauce"/>
              </a:rPr>
              <a:t> </a:t>
            </a:r>
            <a:r>
              <a:rPr lang="en-US" err="1">
                <a:solidFill>
                  <a:srgbClr val="FFFFFF"/>
                </a:solidFill>
                <a:latin typeface="Arial" panose="020B0604020202020204" pitchFamily="34" charset="0"/>
                <a:ea typeface="Open Sauce"/>
                <a:cs typeface="Arial" panose="020B0604020202020204" pitchFamily="34" charset="0"/>
                <a:sym typeface="Open Sauce"/>
              </a:rPr>
              <a:t>openen</a:t>
            </a:r>
            <a:r>
              <a:rPr lang="en-US">
                <a:solidFill>
                  <a:srgbClr val="FFFFFF"/>
                </a:solidFill>
                <a:latin typeface="Arial" panose="020B0604020202020204" pitchFamily="34" charset="0"/>
                <a:ea typeface="Open Sauce"/>
                <a:cs typeface="Arial" panose="020B0604020202020204" pitchFamily="34" charset="0"/>
                <a:sym typeface="Open Sauce"/>
              </a:rPr>
              <a:t> </a:t>
            </a:r>
            <a:endParaRPr lang="en-US">
              <a:solidFill>
                <a:srgbClr val="FFFFFF"/>
              </a:solidFill>
              <a:latin typeface="Arial" panose="020B0604020202020204" pitchFamily="34" charset="0"/>
              <a:ea typeface="Open Sauce"/>
              <a:cs typeface="Arial" panose="020B0604020202020204" pitchFamily="34" charset="0"/>
            </a:endParaRPr>
          </a:p>
        </p:txBody>
      </p:sp>
      <p:sp>
        <p:nvSpPr>
          <p:cNvPr id="19" name="Slide Number Placeholder 18">
            <a:extLst>
              <a:ext uri="{FF2B5EF4-FFF2-40B4-BE49-F238E27FC236}">
                <a16:creationId xmlns:a16="http://schemas.microsoft.com/office/drawing/2014/main" id="{CBC98089-970D-BCEC-6A2A-36896CBC97DF}"/>
              </a:ext>
            </a:extLst>
          </p:cNvPr>
          <p:cNvSpPr>
            <a:spLocks noGrp="1"/>
          </p:cNvSpPr>
          <p:nvPr>
            <p:ph type="sldNum" sz="quarter" idx="12"/>
          </p:nvPr>
        </p:nvSpPr>
        <p:spPr/>
        <p:txBody>
          <a:bodyPr/>
          <a:lstStyle/>
          <a:p>
            <a:fld id="{B6F15528-21DE-4FAA-801E-634DDDAF4B2B}" type="slidenum">
              <a:rPr lang="en-US" smtClean="0"/>
              <a:pPr/>
              <a:t>20</a:t>
            </a:fld>
            <a:endParaRPr lang="en-US"/>
          </a:p>
        </p:txBody>
      </p:sp>
      <p:pic>
        <p:nvPicPr>
          <p:cNvPr id="12" name="Afbeelding 11">
            <a:extLst>
              <a:ext uri="{FF2B5EF4-FFF2-40B4-BE49-F238E27FC236}">
                <a16:creationId xmlns:a16="http://schemas.microsoft.com/office/drawing/2014/main" id="{947B88E7-2C93-617C-8474-BA50F4C27BE5}"/>
              </a:ext>
            </a:extLst>
          </p:cNvPr>
          <p:cNvPicPr>
            <a:picLocks noChangeAspect="1"/>
          </p:cNvPicPr>
          <p:nvPr/>
        </p:nvPicPr>
        <p:blipFill>
          <a:blip r:embed="rId6"/>
          <a:stretch>
            <a:fillRect/>
          </a:stretch>
        </p:blipFill>
        <p:spPr>
          <a:xfrm>
            <a:off x="7177110" y="2454939"/>
            <a:ext cx="4236805" cy="4236805"/>
          </a:xfrm>
          <a:prstGeom prst="rect">
            <a:avLst/>
          </a:prstGeom>
        </p:spPr>
      </p:pic>
      <p:sp>
        <p:nvSpPr>
          <p:cNvPr id="15" name="Freeform 6">
            <a:extLst>
              <a:ext uri="{FF2B5EF4-FFF2-40B4-BE49-F238E27FC236}">
                <a16:creationId xmlns:a16="http://schemas.microsoft.com/office/drawing/2014/main" id="{53D96069-2C8F-8D61-13D2-EDF28834991A}"/>
              </a:ext>
            </a:extLst>
          </p:cNvPr>
          <p:cNvSpPr/>
          <p:nvPr/>
        </p:nvSpPr>
        <p:spPr>
          <a:xfrm>
            <a:off x="8915502" y="4201097"/>
            <a:ext cx="824550" cy="731101"/>
          </a:xfrm>
          <a:custGeom>
            <a:avLst/>
            <a:gdLst/>
            <a:ahLst/>
            <a:cxnLst/>
            <a:rect l="l" t="t" r="r" b="b"/>
            <a:pathLst>
              <a:path w="1236825" h="1096651">
                <a:moveTo>
                  <a:pt x="0" y="0"/>
                </a:moveTo>
                <a:lnTo>
                  <a:pt x="1236825" y="0"/>
                </a:lnTo>
                <a:lnTo>
                  <a:pt x="1236825" y="1096651"/>
                </a:lnTo>
                <a:lnTo>
                  <a:pt x="0" y="1096651"/>
                </a:lnTo>
                <a:lnTo>
                  <a:pt x="0" y="0"/>
                </a:lnTo>
                <a:close/>
              </a:path>
            </a:pathLst>
          </a:custGeom>
          <a:blipFill>
            <a:blip r:embed="rId5"/>
            <a:stretch>
              <a:fillRect/>
            </a:stretch>
          </a:blipFill>
          <a:ln w="47625" cap="sq">
            <a:solidFill>
              <a:srgbClr val="022257"/>
            </a:solidFill>
            <a:prstDash val="solid"/>
            <a:miter/>
          </a:ln>
        </p:spPr>
        <p:txBody>
          <a:bodyPr/>
          <a:lstStyle/>
          <a:p>
            <a:endParaRPr lang="nl-NL"/>
          </a:p>
        </p:txBody>
      </p:sp>
      <p:cxnSp>
        <p:nvCxnSpPr>
          <p:cNvPr id="18" name="Rechte verbindingslijn 17">
            <a:extLst>
              <a:ext uri="{FF2B5EF4-FFF2-40B4-BE49-F238E27FC236}">
                <a16:creationId xmlns:a16="http://schemas.microsoft.com/office/drawing/2014/main" id="{E8CA17B5-9B58-1669-1CBE-04F04E124980}"/>
              </a:ext>
            </a:extLst>
          </p:cNvPr>
          <p:cNvCxnSpPr>
            <a:cxnSpLocks/>
          </p:cNvCxnSpPr>
          <p:nvPr/>
        </p:nvCxnSpPr>
        <p:spPr>
          <a:xfrm>
            <a:off x="6098292" y="659654"/>
            <a:ext cx="34868" cy="544777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Freeform 2">
            <a:extLst>
              <a:ext uri="{FF2B5EF4-FFF2-40B4-BE49-F238E27FC236}">
                <a16:creationId xmlns:a16="http://schemas.microsoft.com/office/drawing/2014/main" id="{ACCC9D52-A775-3B06-C07E-3A25A2C56644}"/>
              </a:ext>
            </a:extLst>
          </p:cNvPr>
          <p:cNvSpPr/>
          <p:nvPr/>
        </p:nvSpPr>
        <p:spPr>
          <a:xfrm rot="20940529" flipH="1">
            <a:off x="6477566" y="2719679"/>
            <a:ext cx="557340" cy="1545346"/>
          </a:xfrm>
          <a:custGeom>
            <a:avLst/>
            <a:gdLst/>
            <a:ahLst/>
            <a:cxnLst/>
            <a:rect l="l" t="t" r="r" b="b"/>
            <a:pathLst>
              <a:path w="931028" h="2920873">
                <a:moveTo>
                  <a:pt x="0" y="0"/>
                </a:moveTo>
                <a:lnTo>
                  <a:pt x="931028" y="0"/>
                </a:lnTo>
                <a:lnTo>
                  <a:pt x="931028" y="2920872"/>
                </a:lnTo>
                <a:lnTo>
                  <a:pt x="0" y="2920872"/>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nl-NL"/>
          </a:p>
        </p:txBody>
      </p:sp>
      <p:sp>
        <p:nvSpPr>
          <p:cNvPr id="23" name="TextBox 8">
            <a:extLst>
              <a:ext uri="{FF2B5EF4-FFF2-40B4-BE49-F238E27FC236}">
                <a16:creationId xmlns:a16="http://schemas.microsoft.com/office/drawing/2014/main" id="{E4CBA27D-C98A-1F8A-7CDE-5025EE73D67B}"/>
              </a:ext>
            </a:extLst>
          </p:cNvPr>
          <p:cNvSpPr txBox="1"/>
          <p:nvPr/>
        </p:nvSpPr>
        <p:spPr>
          <a:xfrm>
            <a:off x="6943945" y="352256"/>
            <a:ext cx="4695257" cy="356572"/>
          </a:xfrm>
          <a:prstGeom prst="rect">
            <a:avLst/>
          </a:prstGeom>
        </p:spPr>
        <p:txBody>
          <a:bodyPr wrap="square" lIns="0" tIns="0" rIns="0" bIns="0" rtlCol="0" anchor="t">
            <a:spAutoFit/>
          </a:bodyPr>
          <a:lstStyle/>
          <a:p>
            <a:pPr algn="ctr">
              <a:lnSpc>
                <a:spcPts val="3080"/>
              </a:lnSpc>
              <a:spcBef>
                <a:spcPct val="0"/>
              </a:spcBef>
            </a:pPr>
            <a:r>
              <a:rPr lang="en-US" err="1">
                <a:solidFill>
                  <a:srgbClr val="06B3D9"/>
                </a:solidFill>
                <a:latin typeface="Arial" panose="020B0604020202020204" pitchFamily="34" charset="0"/>
                <a:ea typeface="Open Sauce"/>
                <a:cs typeface="Arial" panose="020B0604020202020204" pitchFamily="34" charset="0"/>
                <a:sym typeface="Open Sauce"/>
              </a:rPr>
              <a:t>Aanmeldformulier</a:t>
            </a:r>
            <a:endParaRPr lang="en-US">
              <a:solidFill>
                <a:srgbClr val="FFFFFF"/>
              </a:solidFill>
              <a:latin typeface="Arial" panose="020B0604020202020204" pitchFamily="34" charset="0"/>
              <a:ea typeface="Open Sauce"/>
              <a:cs typeface="Arial" panose="020B0604020202020204" pitchFamily="34" charset="0"/>
            </a:endParaRPr>
          </a:p>
        </p:txBody>
      </p:sp>
      <p:sp>
        <p:nvSpPr>
          <p:cNvPr id="24" name="TextBox 8">
            <a:extLst>
              <a:ext uri="{FF2B5EF4-FFF2-40B4-BE49-F238E27FC236}">
                <a16:creationId xmlns:a16="http://schemas.microsoft.com/office/drawing/2014/main" id="{8614258B-1F00-8310-4928-3876DEAC588F}"/>
              </a:ext>
            </a:extLst>
          </p:cNvPr>
          <p:cNvSpPr txBox="1"/>
          <p:nvPr/>
        </p:nvSpPr>
        <p:spPr>
          <a:xfrm>
            <a:off x="631157" y="352256"/>
            <a:ext cx="4695257" cy="356572"/>
          </a:xfrm>
          <a:prstGeom prst="rect">
            <a:avLst/>
          </a:prstGeom>
        </p:spPr>
        <p:txBody>
          <a:bodyPr wrap="square" lIns="0" tIns="0" rIns="0" bIns="0" rtlCol="0" anchor="t">
            <a:spAutoFit/>
          </a:bodyPr>
          <a:lstStyle/>
          <a:p>
            <a:pPr algn="ctr">
              <a:lnSpc>
                <a:spcPts val="3080"/>
              </a:lnSpc>
              <a:spcBef>
                <a:spcPct val="0"/>
              </a:spcBef>
            </a:pPr>
            <a:r>
              <a:rPr lang="en-US" err="1">
                <a:solidFill>
                  <a:srgbClr val="06B3D9"/>
                </a:solidFill>
                <a:latin typeface="Arial" panose="020B0604020202020204" pitchFamily="34" charset="0"/>
                <a:ea typeface="Open Sauce"/>
                <a:cs typeface="Arial" panose="020B0604020202020204" pitchFamily="34" charset="0"/>
                <a:sym typeface="Open Sauce"/>
              </a:rPr>
              <a:t>Evaluatieformulier</a:t>
            </a:r>
            <a:endParaRPr lang="en-US">
              <a:solidFill>
                <a:srgbClr val="FFFFFF"/>
              </a:solidFill>
              <a:latin typeface="Arial" panose="020B0604020202020204" pitchFamily="34" charset="0"/>
              <a:ea typeface="Open Sauce"/>
              <a:cs typeface="Arial" panose="020B0604020202020204" pitchFamily="34" charset="0"/>
            </a:endParaRPr>
          </a:p>
        </p:txBody>
      </p:sp>
    </p:spTree>
    <p:extLst>
      <p:ext uri="{BB962C8B-B14F-4D97-AF65-F5344CB8AC3E}">
        <p14:creationId xmlns:p14="http://schemas.microsoft.com/office/powerpoint/2010/main" val="2407813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01DF4B82-3C08-AAEB-96A1-208AF440230C}"/>
              </a:ext>
            </a:extLst>
          </p:cNvPr>
          <p:cNvSpPr>
            <a:spLocks noGrp="1"/>
          </p:cNvSpPr>
          <p:nvPr>
            <p:ph type="dt" sz="half" idx="10"/>
          </p:nvPr>
        </p:nvSpPr>
        <p:spPr/>
        <p:txBody>
          <a:bodyPr/>
          <a:lstStyle/>
          <a:p>
            <a:fld id="{51129BB1-EE7C-FE44-AE7A-C33FDEE36695}" type="datetime1">
              <a:rPr lang="nl-NL" smtClean="0"/>
              <a:t>17-7-2026</a:t>
            </a:fld>
            <a:endParaRPr lang="nl-NL"/>
          </a:p>
        </p:txBody>
      </p:sp>
      <p:sp>
        <p:nvSpPr>
          <p:cNvPr id="3" name="Tijdelijke aanduiding voor voettekst 2">
            <a:extLst>
              <a:ext uri="{FF2B5EF4-FFF2-40B4-BE49-F238E27FC236}">
                <a16:creationId xmlns:a16="http://schemas.microsoft.com/office/drawing/2014/main" id="{9270CD11-E9C4-A5F8-FD5B-7584122D2E1A}"/>
              </a:ext>
            </a:extLst>
          </p:cNvPr>
          <p:cNvSpPr>
            <a:spLocks noGrp="1"/>
          </p:cNvSpPr>
          <p:nvPr>
            <p:ph type="ftr" sz="quarter" idx="11"/>
          </p:nvPr>
        </p:nvSpPr>
        <p:spPr/>
        <p:txBody>
          <a:bodyPr/>
          <a:lstStyle/>
          <a:p>
            <a:r>
              <a:rPr lang="nl-NL"/>
              <a:t>Thematafel 2 juli 2026</a:t>
            </a:r>
          </a:p>
        </p:txBody>
      </p:sp>
      <p:sp>
        <p:nvSpPr>
          <p:cNvPr id="4" name="Tijdelijke aanduiding voor dianummer 3">
            <a:extLst>
              <a:ext uri="{FF2B5EF4-FFF2-40B4-BE49-F238E27FC236}">
                <a16:creationId xmlns:a16="http://schemas.microsoft.com/office/drawing/2014/main" id="{9F2DF186-6280-1AE0-F51E-8F4D66BF6B14}"/>
              </a:ext>
            </a:extLst>
          </p:cNvPr>
          <p:cNvSpPr>
            <a:spLocks noGrp="1"/>
          </p:cNvSpPr>
          <p:nvPr>
            <p:ph type="sldNum" sz="quarter" idx="12"/>
          </p:nvPr>
        </p:nvSpPr>
        <p:spPr/>
        <p:txBody>
          <a:bodyPr/>
          <a:lstStyle/>
          <a:p>
            <a:fld id="{B84F2891-15FE-B749-A280-81F59B9BEEFC}" type="slidenum">
              <a:rPr lang="nl-NL" smtClean="0"/>
              <a:t>3</a:t>
            </a:fld>
            <a:endParaRPr lang="nl-NL"/>
          </a:p>
        </p:txBody>
      </p:sp>
      <p:sp>
        <p:nvSpPr>
          <p:cNvPr id="6" name="Tijdelijke aanduiding voor tekst 5">
            <a:extLst>
              <a:ext uri="{FF2B5EF4-FFF2-40B4-BE49-F238E27FC236}">
                <a16:creationId xmlns:a16="http://schemas.microsoft.com/office/drawing/2014/main" id="{47CE685B-D135-9D0F-7051-D2560707663B}"/>
              </a:ext>
            </a:extLst>
          </p:cNvPr>
          <p:cNvSpPr>
            <a:spLocks noGrp="1"/>
          </p:cNvSpPr>
          <p:nvPr>
            <p:ph type="body" sz="quarter" idx="16"/>
          </p:nvPr>
        </p:nvSpPr>
        <p:spPr/>
        <p:txBody>
          <a:bodyPr/>
          <a:lstStyle/>
          <a:p>
            <a:r>
              <a:rPr lang="nl-NL">
                <a:cs typeface="Arial"/>
              </a:rPr>
              <a:t>Stavaza acties </a:t>
            </a:r>
            <a:endParaRPr lang="en-US"/>
          </a:p>
          <a:p>
            <a:r>
              <a:rPr lang="nl-NL">
                <a:cs typeface="Arial"/>
              </a:rPr>
              <a:t>29 januari 2026</a:t>
            </a:r>
            <a:endParaRPr lang="nl-NL"/>
          </a:p>
        </p:txBody>
      </p:sp>
      <p:sp>
        <p:nvSpPr>
          <p:cNvPr id="7" name="Tijdelijke aanduiding voor tekst 6">
            <a:extLst>
              <a:ext uri="{FF2B5EF4-FFF2-40B4-BE49-F238E27FC236}">
                <a16:creationId xmlns:a16="http://schemas.microsoft.com/office/drawing/2014/main" id="{11EB45B0-8FD5-7F18-B597-59B4A570F03D}"/>
              </a:ext>
            </a:extLst>
          </p:cNvPr>
          <p:cNvSpPr>
            <a:spLocks noGrp="1"/>
          </p:cNvSpPr>
          <p:nvPr>
            <p:ph type="body" sz="quarter" idx="17"/>
          </p:nvPr>
        </p:nvSpPr>
        <p:spPr/>
        <p:txBody>
          <a:bodyPr/>
          <a:lstStyle/>
          <a:p>
            <a:endParaRPr lang="nl-NL"/>
          </a:p>
        </p:txBody>
      </p:sp>
      <p:pic>
        <p:nvPicPr>
          <p:cNvPr id="8" name="Tijdelijke aanduiding voor afbeelding 8">
            <a:extLst>
              <a:ext uri="{FF2B5EF4-FFF2-40B4-BE49-F238E27FC236}">
                <a16:creationId xmlns:a16="http://schemas.microsoft.com/office/drawing/2014/main" id="{B9A6AA71-C45A-E84D-C60C-089039E7C46B}"/>
              </a:ext>
            </a:extLst>
          </p:cNvPr>
          <p:cNvPicPr>
            <a:picLocks noGrp="1" noChangeAspect="1"/>
          </p:cNvPicPr>
          <p:nvPr>
            <p:ph type="pic" sz="quarter" idx="15"/>
          </p:nvPr>
        </p:nvPicPr>
        <p:blipFill>
          <a:blip r:embed="rId2" cstate="screen">
            <a:extLst>
              <a:ext uri="{28A0092B-C50C-407E-A947-70E740481C1C}">
                <a14:useLocalDpi xmlns:a14="http://schemas.microsoft.com/office/drawing/2010/main"/>
              </a:ext>
            </a:extLst>
          </a:blip>
          <a:srcRect/>
          <a:stretch/>
        </p:blipFill>
        <p:spPr>
          <a:xfrm>
            <a:off x="290513" y="719138"/>
            <a:ext cx="5610225" cy="5232400"/>
          </a:xfrm>
          <a:prstGeom prst="roundRect">
            <a:avLst>
              <a:gd name="adj" fmla="val 13874"/>
            </a:avLst>
          </a:prstGeom>
        </p:spPr>
      </p:pic>
    </p:spTree>
    <p:extLst>
      <p:ext uri="{BB962C8B-B14F-4D97-AF65-F5344CB8AC3E}">
        <p14:creationId xmlns:p14="http://schemas.microsoft.com/office/powerpoint/2010/main" val="1467424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1DBA2-B7E4-83B2-FD26-582BAA4F6674}"/>
            </a:ext>
          </a:extLst>
        </p:cNvPr>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59867A53-0B25-5A3D-A038-5242D8902C91}"/>
              </a:ext>
            </a:extLst>
          </p:cNvPr>
          <p:cNvSpPr>
            <a:spLocks noGrp="1"/>
          </p:cNvSpPr>
          <p:nvPr>
            <p:ph type="dt" sz="half" idx="10"/>
          </p:nvPr>
        </p:nvSpPr>
        <p:spPr/>
        <p:txBody>
          <a:bodyPr/>
          <a:lstStyle/>
          <a:p>
            <a:fld id="{E920D804-9F70-704B-AD9E-442B37C00EB5}" type="datetime1">
              <a:rPr lang="nl-NL" smtClean="0"/>
              <a:pPr/>
              <a:t>17-7-2026</a:t>
            </a:fld>
            <a:endParaRPr lang="nl-NL"/>
          </a:p>
        </p:txBody>
      </p:sp>
      <p:sp>
        <p:nvSpPr>
          <p:cNvPr id="3" name="Tijdelijke aanduiding voor dianummer 2">
            <a:extLst>
              <a:ext uri="{FF2B5EF4-FFF2-40B4-BE49-F238E27FC236}">
                <a16:creationId xmlns:a16="http://schemas.microsoft.com/office/drawing/2014/main" id="{50C57CE0-42AA-62D8-F5B5-961BB66B8284}"/>
              </a:ext>
            </a:extLst>
          </p:cNvPr>
          <p:cNvSpPr>
            <a:spLocks noGrp="1"/>
          </p:cNvSpPr>
          <p:nvPr>
            <p:ph type="sldNum" sz="quarter" idx="12"/>
          </p:nvPr>
        </p:nvSpPr>
        <p:spPr/>
        <p:txBody>
          <a:bodyPr/>
          <a:lstStyle/>
          <a:p>
            <a:fld id="{B84F2891-15FE-B749-A280-81F59B9BEEFC}" type="slidenum">
              <a:rPr lang="nl-NL" smtClean="0"/>
              <a:pPr/>
              <a:t>4</a:t>
            </a:fld>
            <a:endParaRPr lang="nl-NL"/>
          </a:p>
        </p:txBody>
      </p:sp>
      <p:sp>
        <p:nvSpPr>
          <p:cNvPr id="4" name="Tijdelijke aanduiding voor tekst 3">
            <a:extLst>
              <a:ext uri="{FF2B5EF4-FFF2-40B4-BE49-F238E27FC236}">
                <a16:creationId xmlns:a16="http://schemas.microsoft.com/office/drawing/2014/main" id="{5531F906-578A-632B-9634-6A7297013B9B}"/>
              </a:ext>
            </a:extLst>
          </p:cNvPr>
          <p:cNvSpPr>
            <a:spLocks noGrp="1"/>
          </p:cNvSpPr>
          <p:nvPr>
            <p:ph type="body" sz="quarter" idx="13"/>
          </p:nvPr>
        </p:nvSpPr>
        <p:spPr/>
        <p:txBody>
          <a:bodyPr/>
          <a:lstStyle/>
          <a:p>
            <a:r>
              <a:rPr lang="nl-NL"/>
              <a:t>Stand van zaken (1/3)</a:t>
            </a:r>
            <a:br>
              <a:rPr lang="nl-NL"/>
            </a:br>
            <a:r>
              <a:rPr lang="nl-NL" sz="2000" b="0" i="1"/>
              <a:t>wat spraken wij 29 januari </a:t>
            </a:r>
            <a:r>
              <a:rPr lang="nl-NL" sz="2000" b="0" i="1" err="1"/>
              <a:t>jl</a:t>
            </a:r>
            <a:r>
              <a:rPr lang="nl-NL" sz="2000" b="0" i="1"/>
              <a:t> ook alweer af?</a:t>
            </a:r>
          </a:p>
        </p:txBody>
      </p:sp>
      <p:sp>
        <p:nvSpPr>
          <p:cNvPr id="5" name="Tijdelijke aanduiding voor tekst 4">
            <a:extLst>
              <a:ext uri="{FF2B5EF4-FFF2-40B4-BE49-F238E27FC236}">
                <a16:creationId xmlns:a16="http://schemas.microsoft.com/office/drawing/2014/main" id="{B3E634A4-6F6D-CED5-7950-57C1E9F93D2F}"/>
              </a:ext>
            </a:extLst>
          </p:cNvPr>
          <p:cNvSpPr>
            <a:spLocks noGrp="1"/>
          </p:cNvSpPr>
          <p:nvPr>
            <p:ph type="body" sz="quarter" idx="14"/>
          </p:nvPr>
        </p:nvSpPr>
        <p:spPr>
          <a:xfrm>
            <a:off x="898713" y="2016488"/>
            <a:ext cx="10026556" cy="4617675"/>
          </a:xfrm>
        </p:spPr>
        <p:txBody>
          <a:bodyPr vert="horz" lIns="91440" tIns="45720" rIns="91440" bIns="45720" rtlCol="0" anchor="t">
            <a:noAutofit/>
          </a:bodyPr>
          <a:lstStyle/>
          <a:p>
            <a:pPr>
              <a:lnSpc>
                <a:spcPct val="100000"/>
              </a:lnSpc>
            </a:pPr>
            <a:r>
              <a:rPr lang="nl-NL" sz="1800" b="1"/>
              <a:t>1. Passend aanbod (wat is nodig?)</a:t>
            </a:r>
            <a:endParaRPr lang="nl-NL" sz="1800"/>
          </a:p>
          <a:p>
            <a:pPr>
              <a:lnSpc>
                <a:spcPct val="100000"/>
              </a:lnSpc>
            </a:pPr>
            <a:r>
              <a:rPr lang="nl-NL" sz="1800"/>
              <a:t>Meer en betere uitstroommogelijkheden na jeugdzorg, met flexibele woon- en zorgvormen. </a:t>
            </a:r>
          </a:p>
          <a:p>
            <a:pPr>
              <a:lnSpc>
                <a:spcPct val="100000"/>
              </a:lnSpc>
            </a:pPr>
            <a:r>
              <a:rPr lang="nl-NL" sz="1800" b="1"/>
              <a:t>2. Doorlopende regie (hoe organiseren?)</a:t>
            </a:r>
            <a:endParaRPr lang="nl-NL" sz="1800"/>
          </a:p>
          <a:p>
            <a:pPr>
              <a:lnSpc>
                <a:spcPct val="100000"/>
              </a:lnSpc>
            </a:pPr>
            <a:r>
              <a:rPr lang="nl-NL" sz="1800"/>
              <a:t>Continuïteit in begeleiding door één procesregisseur vóór en na 18 jaar.</a:t>
            </a:r>
          </a:p>
          <a:p>
            <a:pPr>
              <a:lnSpc>
                <a:spcPct val="100000"/>
              </a:lnSpc>
            </a:pPr>
            <a:r>
              <a:rPr lang="nl-NL" sz="1800" b="1"/>
              <a:t>3. Randvoorwaarden op orde (wat maakt het mogelijk?)</a:t>
            </a:r>
            <a:endParaRPr lang="nl-NL" sz="1800"/>
          </a:p>
          <a:p>
            <a:pPr>
              <a:lnSpc>
                <a:spcPct val="100000"/>
              </a:lnSpc>
            </a:pPr>
            <a:r>
              <a:rPr lang="nl-NL" sz="1800" err="1">
                <a:latin typeface="Arial"/>
                <a:cs typeface="Arial"/>
              </a:rPr>
              <a:t>Ontschotte</a:t>
            </a:r>
            <a:r>
              <a:rPr lang="nl-NL" sz="1800">
                <a:latin typeface="Arial"/>
                <a:cs typeface="Arial"/>
              </a:rPr>
              <a:t> financiering en ruimte voor maatwerk in het belang van de jongere.</a:t>
            </a:r>
          </a:p>
          <a:p>
            <a:pPr>
              <a:lnSpc>
                <a:spcPct val="100000"/>
              </a:lnSpc>
            </a:pPr>
            <a:r>
              <a:rPr lang="nl-NL" sz="1800" b="1"/>
              <a:t>4. Gezamenlijke visie (waarheen?)</a:t>
            </a:r>
            <a:endParaRPr lang="nl-NL" sz="1800"/>
          </a:p>
          <a:p>
            <a:pPr>
              <a:lnSpc>
                <a:spcPct val="100000"/>
              </a:lnSpc>
            </a:pPr>
            <a:r>
              <a:rPr lang="nl-NL" sz="1800"/>
              <a:t>Een breed gedragen en integrale visie voor 16–27, verbonden aan de regiovisie. </a:t>
            </a:r>
          </a:p>
          <a:p>
            <a:pPr marL="342900" indent="-342900">
              <a:lnSpc>
                <a:spcPct val="100000"/>
              </a:lnSpc>
              <a:buFont typeface="+mj-lt"/>
              <a:buAutoNum type="arabicPeriod"/>
            </a:pPr>
            <a:endParaRPr lang="nl-NL" sz="1800"/>
          </a:p>
          <a:p>
            <a:pPr>
              <a:lnSpc>
                <a:spcPct val="100000"/>
              </a:lnSpc>
            </a:pPr>
            <a:endParaRPr lang="nl-NL" sz="1800">
              <a:solidFill>
                <a:srgbClr val="002256"/>
              </a:solidFill>
            </a:endParaRPr>
          </a:p>
          <a:p>
            <a:pPr>
              <a:lnSpc>
                <a:spcPct val="100000"/>
              </a:lnSpc>
            </a:pPr>
            <a:endParaRPr lang="nl-NL" sz="1800">
              <a:solidFill>
                <a:srgbClr val="002256"/>
              </a:solidFill>
            </a:endParaRPr>
          </a:p>
          <a:p>
            <a:pPr>
              <a:lnSpc>
                <a:spcPct val="100000"/>
              </a:lnSpc>
            </a:pPr>
            <a:endParaRPr lang="nl-NL" sz="1800">
              <a:solidFill>
                <a:srgbClr val="002256"/>
              </a:solidFill>
            </a:endParaRPr>
          </a:p>
          <a:p>
            <a:pPr>
              <a:lnSpc>
                <a:spcPct val="100000"/>
              </a:lnSpc>
            </a:pPr>
            <a:endParaRPr lang="nl-NL" sz="1800">
              <a:solidFill>
                <a:srgbClr val="002256"/>
              </a:solidFill>
            </a:endParaRPr>
          </a:p>
        </p:txBody>
      </p:sp>
      <p:sp>
        <p:nvSpPr>
          <p:cNvPr id="6" name="Footer Placeholder 2">
            <a:extLst>
              <a:ext uri="{FF2B5EF4-FFF2-40B4-BE49-F238E27FC236}">
                <a16:creationId xmlns:a16="http://schemas.microsoft.com/office/drawing/2014/main" id="{43AA749E-BF0B-113F-D57D-6B7DE7CF2BB5}"/>
              </a:ext>
            </a:extLst>
          </p:cNvPr>
          <p:cNvSpPr>
            <a:spLocks noGrp="1"/>
          </p:cNvSpPr>
          <p:nvPr>
            <p:ph type="ftr" sz="quarter" idx="11"/>
          </p:nvPr>
        </p:nvSpPr>
        <p:spPr>
          <a:xfrm>
            <a:off x="4038600" y="6454163"/>
            <a:ext cx="4114800" cy="360000"/>
          </a:xfrm>
        </p:spPr>
        <p:txBody>
          <a:bodyPr/>
          <a:lstStyle/>
          <a:p>
            <a:r>
              <a:rPr lang="nl-NL"/>
              <a:t>Thematafel 2 juli 2026</a:t>
            </a:r>
          </a:p>
        </p:txBody>
      </p:sp>
    </p:spTree>
    <p:extLst>
      <p:ext uri="{BB962C8B-B14F-4D97-AF65-F5344CB8AC3E}">
        <p14:creationId xmlns:p14="http://schemas.microsoft.com/office/powerpoint/2010/main" val="2788089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9AF456-323F-46FF-0E7E-551A910A8200}"/>
            </a:ext>
          </a:extLst>
        </p:cNvPr>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49DB17D5-1D7C-C796-061C-A69C0DBBBF47}"/>
              </a:ext>
            </a:extLst>
          </p:cNvPr>
          <p:cNvSpPr>
            <a:spLocks noGrp="1"/>
          </p:cNvSpPr>
          <p:nvPr>
            <p:ph type="dt" sz="half" idx="10"/>
          </p:nvPr>
        </p:nvSpPr>
        <p:spPr/>
        <p:txBody>
          <a:bodyPr/>
          <a:lstStyle/>
          <a:p>
            <a:fld id="{E920D804-9F70-704B-AD9E-442B37C00EB5}" type="datetime1">
              <a:rPr lang="nl-NL" smtClean="0"/>
              <a:pPr/>
              <a:t>17-7-2026</a:t>
            </a:fld>
            <a:endParaRPr lang="nl-NL"/>
          </a:p>
        </p:txBody>
      </p:sp>
      <p:sp>
        <p:nvSpPr>
          <p:cNvPr id="3" name="Tijdelijke aanduiding voor dianummer 2">
            <a:extLst>
              <a:ext uri="{FF2B5EF4-FFF2-40B4-BE49-F238E27FC236}">
                <a16:creationId xmlns:a16="http://schemas.microsoft.com/office/drawing/2014/main" id="{A4FAEF06-81C3-E441-96FF-689DD2FA954E}"/>
              </a:ext>
            </a:extLst>
          </p:cNvPr>
          <p:cNvSpPr>
            <a:spLocks noGrp="1"/>
          </p:cNvSpPr>
          <p:nvPr>
            <p:ph type="sldNum" sz="quarter" idx="12"/>
          </p:nvPr>
        </p:nvSpPr>
        <p:spPr/>
        <p:txBody>
          <a:bodyPr/>
          <a:lstStyle/>
          <a:p>
            <a:fld id="{B84F2891-15FE-B749-A280-81F59B9BEEFC}" type="slidenum">
              <a:rPr lang="nl-NL" smtClean="0"/>
              <a:pPr/>
              <a:t>5</a:t>
            </a:fld>
            <a:endParaRPr lang="nl-NL"/>
          </a:p>
        </p:txBody>
      </p:sp>
      <p:sp>
        <p:nvSpPr>
          <p:cNvPr id="4" name="Tijdelijke aanduiding voor tekst 3">
            <a:extLst>
              <a:ext uri="{FF2B5EF4-FFF2-40B4-BE49-F238E27FC236}">
                <a16:creationId xmlns:a16="http://schemas.microsoft.com/office/drawing/2014/main" id="{B10A1F9A-7566-A405-489F-01CD821699E5}"/>
              </a:ext>
            </a:extLst>
          </p:cNvPr>
          <p:cNvSpPr>
            <a:spLocks noGrp="1"/>
          </p:cNvSpPr>
          <p:nvPr>
            <p:ph type="body" sz="quarter" idx="13"/>
          </p:nvPr>
        </p:nvSpPr>
        <p:spPr>
          <a:xfrm>
            <a:off x="831476" y="315392"/>
            <a:ext cx="10026556" cy="651462"/>
          </a:xfrm>
        </p:spPr>
        <p:txBody>
          <a:bodyPr/>
          <a:lstStyle/>
          <a:p>
            <a:r>
              <a:rPr lang="nl-NL"/>
              <a:t>Stand van zaken (2/3)</a:t>
            </a:r>
            <a:br>
              <a:rPr lang="nl-NL"/>
            </a:br>
            <a:r>
              <a:rPr lang="nl-NL" sz="2000" b="0" i="1"/>
              <a:t>Tussentijdse bevindingen</a:t>
            </a:r>
          </a:p>
        </p:txBody>
      </p:sp>
      <p:sp>
        <p:nvSpPr>
          <p:cNvPr id="5" name="Tijdelijke aanduiding voor tekst 4">
            <a:extLst>
              <a:ext uri="{FF2B5EF4-FFF2-40B4-BE49-F238E27FC236}">
                <a16:creationId xmlns:a16="http://schemas.microsoft.com/office/drawing/2014/main" id="{D807945C-593C-B220-2B6F-4F8279D2318A}"/>
              </a:ext>
            </a:extLst>
          </p:cNvPr>
          <p:cNvSpPr>
            <a:spLocks noGrp="1"/>
          </p:cNvSpPr>
          <p:nvPr>
            <p:ph type="body" sz="quarter" idx="14"/>
          </p:nvPr>
        </p:nvSpPr>
        <p:spPr>
          <a:xfrm>
            <a:off x="885265" y="1473886"/>
            <a:ext cx="10026556" cy="4617675"/>
          </a:xfrm>
        </p:spPr>
        <p:txBody>
          <a:bodyPr vert="horz" lIns="91440" tIns="45720" rIns="91440" bIns="45720" rtlCol="0" anchor="t">
            <a:noAutofit/>
          </a:bodyPr>
          <a:lstStyle/>
          <a:p>
            <a:pPr>
              <a:lnSpc>
                <a:spcPct val="100000"/>
              </a:lnSpc>
            </a:pPr>
            <a:r>
              <a:rPr lang="nl-NL" sz="1800" b="1"/>
              <a:t>1. Passend aanbod (wat is nodig?)</a:t>
            </a:r>
            <a:endParaRPr lang="nl-NL" sz="1800"/>
          </a:p>
          <a:p>
            <a:pPr marL="268288">
              <a:lnSpc>
                <a:spcPct val="100000"/>
              </a:lnSpc>
            </a:pPr>
            <a:r>
              <a:rPr lang="nl-NL" sz="1800"/>
              <a:t>Aansluiting zoeken bij ontwikkeling nieuw beleid en inkoop van Jeugdhulp 24-uurs</a:t>
            </a:r>
          </a:p>
          <a:p>
            <a:pPr>
              <a:lnSpc>
                <a:spcPct val="100000"/>
              </a:lnSpc>
            </a:pPr>
            <a:r>
              <a:rPr lang="nl-NL" sz="1800" b="1"/>
              <a:t>2. Doorlopende regie (hoe organiseren?)</a:t>
            </a:r>
            <a:endParaRPr lang="nl-NL" sz="1800"/>
          </a:p>
          <a:p>
            <a:pPr marL="268288">
              <a:lnSpc>
                <a:spcPct val="100000"/>
              </a:lnSpc>
            </a:pPr>
            <a:r>
              <a:rPr lang="nl-NL" sz="1800"/>
              <a:t>Gezamenlijk beleid Jeugd/WMO/Veiligheid op dit vlak. Is lopend. Daarnaast leren van bestaande initiatieven…</a:t>
            </a:r>
          </a:p>
          <a:p>
            <a:pPr>
              <a:lnSpc>
                <a:spcPct val="100000"/>
              </a:lnSpc>
            </a:pPr>
            <a:r>
              <a:rPr lang="nl-NL" sz="1800" b="1"/>
              <a:t>3. Randvoorwaarden op orde (wat maakt het mogelijk?)</a:t>
            </a:r>
            <a:endParaRPr lang="nl-NL" sz="1800"/>
          </a:p>
          <a:p>
            <a:pPr marL="268288">
              <a:lnSpc>
                <a:spcPct val="100000"/>
              </a:lnSpc>
            </a:pPr>
            <a:r>
              <a:rPr lang="nl-NL" sz="1800"/>
              <a:t>Inzicht: ‘</a:t>
            </a:r>
            <a:r>
              <a:rPr lang="nl-NL" sz="1800" err="1"/>
              <a:t>ontschotten</a:t>
            </a:r>
            <a:r>
              <a:rPr lang="nl-NL" sz="1800"/>
              <a:t>’; zowel inhoudelijk als financieel vergt een interne cultuuromslag: ‘lef’, anders denken..</a:t>
            </a:r>
          </a:p>
          <a:p>
            <a:pPr>
              <a:lnSpc>
                <a:spcPct val="100000"/>
              </a:lnSpc>
            </a:pPr>
            <a:r>
              <a:rPr lang="nl-NL" sz="1800" b="1"/>
              <a:t>4. Gezamenlijke visie (waarheen?)</a:t>
            </a:r>
            <a:endParaRPr lang="nl-NL" sz="1800"/>
          </a:p>
          <a:p>
            <a:pPr marL="268288">
              <a:lnSpc>
                <a:spcPct val="100000"/>
              </a:lnSpc>
            </a:pPr>
            <a:r>
              <a:rPr lang="nl-NL" sz="1800"/>
              <a:t>Visie Flevoland 16-27 op basis van Versnellers op de Big 5 van NJI. Vandaag hiermee verder aan de slag!</a:t>
            </a:r>
          </a:p>
          <a:p>
            <a:pPr marL="342900" indent="-342900">
              <a:lnSpc>
                <a:spcPct val="100000"/>
              </a:lnSpc>
              <a:buFont typeface="+mj-lt"/>
              <a:buAutoNum type="arabicPeriod"/>
            </a:pPr>
            <a:endParaRPr lang="nl-NL" sz="1800"/>
          </a:p>
          <a:p>
            <a:pPr>
              <a:lnSpc>
                <a:spcPct val="100000"/>
              </a:lnSpc>
            </a:pPr>
            <a:endParaRPr lang="nl-NL" sz="1800">
              <a:solidFill>
                <a:srgbClr val="002256"/>
              </a:solidFill>
            </a:endParaRPr>
          </a:p>
          <a:p>
            <a:pPr>
              <a:lnSpc>
                <a:spcPct val="100000"/>
              </a:lnSpc>
            </a:pPr>
            <a:endParaRPr lang="nl-NL" sz="1800">
              <a:solidFill>
                <a:srgbClr val="002256"/>
              </a:solidFill>
            </a:endParaRPr>
          </a:p>
          <a:p>
            <a:pPr>
              <a:lnSpc>
                <a:spcPct val="100000"/>
              </a:lnSpc>
            </a:pPr>
            <a:endParaRPr lang="nl-NL" sz="1800">
              <a:solidFill>
                <a:srgbClr val="002256"/>
              </a:solidFill>
            </a:endParaRPr>
          </a:p>
          <a:p>
            <a:pPr>
              <a:lnSpc>
                <a:spcPct val="100000"/>
              </a:lnSpc>
            </a:pPr>
            <a:endParaRPr lang="nl-NL" sz="1800">
              <a:solidFill>
                <a:srgbClr val="002256"/>
              </a:solidFill>
            </a:endParaRPr>
          </a:p>
        </p:txBody>
      </p:sp>
      <p:sp>
        <p:nvSpPr>
          <p:cNvPr id="6" name="Footer Placeholder 2">
            <a:extLst>
              <a:ext uri="{FF2B5EF4-FFF2-40B4-BE49-F238E27FC236}">
                <a16:creationId xmlns:a16="http://schemas.microsoft.com/office/drawing/2014/main" id="{624CA669-3747-368A-89B6-BED7A01D28B9}"/>
              </a:ext>
            </a:extLst>
          </p:cNvPr>
          <p:cNvSpPr>
            <a:spLocks noGrp="1"/>
          </p:cNvSpPr>
          <p:nvPr>
            <p:ph type="ftr" sz="quarter" idx="11"/>
          </p:nvPr>
        </p:nvSpPr>
        <p:spPr>
          <a:xfrm>
            <a:off x="4038600" y="6454163"/>
            <a:ext cx="4114800" cy="360000"/>
          </a:xfrm>
        </p:spPr>
        <p:txBody>
          <a:bodyPr/>
          <a:lstStyle/>
          <a:p>
            <a:r>
              <a:rPr lang="nl-NL"/>
              <a:t>Thematafel 2 juli 2026</a:t>
            </a:r>
          </a:p>
        </p:txBody>
      </p:sp>
    </p:spTree>
    <p:extLst>
      <p:ext uri="{BB962C8B-B14F-4D97-AF65-F5344CB8AC3E}">
        <p14:creationId xmlns:p14="http://schemas.microsoft.com/office/powerpoint/2010/main" val="19223260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888A2-DB83-D30F-2BCC-DDDAF4113BF7}"/>
            </a:ext>
          </a:extLst>
        </p:cNvPr>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A392CF57-F6EE-1128-2CA0-32F8B200AE1B}"/>
              </a:ext>
            </a:extLst>
          </p:cNvPr>
          <p:cNvSpPr>
            <a:spLocks noGrp="1"/>
          </p:cNvSpPr>
          <p:nvPr>
            <p:ph type="dt" sz="half" idx="10"/>
          </p:nvPr>
        </p:nvSpPr>
        <p:spPr/>
        <p:txBody>
          <a:bodyPr/>
          <a:lstStyle/>
          <a:p>
            <a:fld id="{E920D804-9F70-704B-AD9E-442B37C00EB5}" type="datetime1">
              <a:rPr lang="nl-NL" smtClean="0"/>
              <a:pPr/>
              <a:t>17-7-2026</a:t>
            </a:fld>
            <a:endParaRPr lang="nl-NL"/>
          </a:p>
        </p:txBody>
      </p:sp>
      <p:sp>
        <p:nvSpPr>
          <p:cNvPr id="3" name="Tijdelijke aanduiding voor dianummer 2">
            <a:extLst>
              <a:ext uri="{FF2B5EF4-FFF2-40B4-BE49-F238E27FC236}">
                <a16:creationId xmlns:a16="http://schemas.microsoft.com/office/drawing/2014/main" id="{D784727A-1949-1BF5-69A3-2A76E955C9BE}"/>
              </a:ext>
            </a:extLst>
          </p:cNvPr>
          <p:cNvSpPr>
            <a:spLocks noGrp="1"/>
          </p:cNvSpPr>
          <p:nvPr>
            <p:ph type="sldNum" sz="quarter" idx="12"/>
          </p:nvPr>
        </p:nvSpPr>
        <p:spPr/>
        <p:txBody>
          <a:bodyPr/>
          <a:lstStyle/>
          <a:p>
            <a:fld id="{B84F2891-15FE-B749-A280-81F59B9BEEFC}" type="slidenum">
              <a:rPr lang="nl-NL" smtClean="0"/>
              <a:pPr/>
              <a:t>6</a:t>
            </a:fld>
            <a:endParaRPr lang="nl-NL"/>
          </a:p>
        </p:txBody>
      </p:sp>
      <p:sp>
        <p:nvSpPr>
          <p:cNvPr id="4" name="Tijdelijke aanduiding voor tekst 3">
            <a:extLst>
              <a:ext uri="{FF2B5EF4-FFF2-40B4-BE49-F238E27FC236}">
                <a16:creationId xmlns:a16="http://schemas.microsoft.com/office/drawing/2014/main" id="{AA4196DA-8AEE-5CB7-DD66-ADC5D510998F}"/>
              </a:ext>
            </a:extLst>
          </p:cNvPr>
          <p:cNvSpPr>
            <a:spLocks noGrp="1"/>
          </p:cNvSpPr>
          <p:nvPr>
            <p:ph type="body" sz="quarter" idx="13"/>
          </p:nvPr>
        </p:nvSpPr>
        <p:spPr>
          <a:xfrm>
            <a:off x="838200" y="459822"/>
            <a:ext cx="10026556" cy="651462"/>
          </a:xfrm>
        </p:spPr>
        <p:txBody>
          <a:bodyPr/>
          <a:lstStyle/>
          <a:p>
            <a:r>
              <a:rPr lang="nl-NL"/>
              <a:t>Stand van zaken (3/3)</a:t>
            </a:r>
            <a:br>
              <a:rPr lang="nl-NL"/>
            </a:br>
            <a:r>
              <a:rPr lang="nl-NL" sz="2000" b="0" i="1"/>
              <a:t>Tussentijdse bevindingen</a:t>
            </a:r>
          </a:p>
        </p:txBody>
      </p:sp>
      <p:sp>
        <p:nvSpPr>
          <p:cNvPr id="5" name="Tijdelijke aanduiding voor tekst 4">
            <a:extLst>
              <a:ext uri="{FF2B5EF4-FFF2-40B4-BE49-F238E27FC236}">
                <a16:creationId xmlns:a16="http://schemas.microsoft.com/office/drawing/2014/main" id="{654E3DC1-DE93-6AEE-72C3-ABAD8E76BF73}"/>
              </a:ext>
            </a:extLst>
          </p:cNvPr>
          <p:cNvSpPr>
            <a:spLocks noGrp="1"/>
          </p:cNvSpPr>
          <p:nvPr>
            <p:ph type="body" sz="quarter" idx="14"/>
          </p:nvPr>
        </p:nvSpPr>
        <p:spPr>
          <a:xfrm>
            <a:off x="885265" y="1473886"/>
            <a:ext cx="10026556" cy="4617675"/>
          </a:xfrm>
        </p:spPr>
        <p:txBody>
          <a:bodyPr vert="horz" lIns="91440" tIns="45720" rIns="91440" bIns="45720" rtlCol="0" anchor="t">
            <a:noAutofit/>
          </a:bodyPr>
          <a:lstStyle/>
          <a:p>
            <a:pPr>
              <a:lnSpc>
                <a:spcPct val="100000"/>
              </a:lnSpc>
            </a:pPr>
            <a:endParaRPr lang="nl-NL" sz="1800"/>
          </a:p>
          <a:p>
            <a:pPr>
              <a:lnSpc>
                <a:spcPct val="100000"/>
              </a:lnSpc>
            </a:pPr>
            <a:r>
              <a:rPr lang="nl-NL" sz="1800"/>
              <a:t>Maar eerst nog dit..</a:t>
            </a:r>
            <a:endParaRPr lang="nl-NL" sz="1800">
              <a:solidFill>
                <a:srgbClr val="002256"/>
              </a:solidFill>
            </a:endParaRPr>
          </a:p>
          <a:p>
            <a:pPr marL="285750" indent="-285750">
              <a:lnSpc>
                <a:spcPct val="100000"/>
              </a:lnSpc>
              <a:buChar char="•"/>
            </a:pPr>
            <a:r>
              <a:rPr lang="nl-NL" sz="1800">
                <a:solidFill>
                  <a:srgbClr val="002256"/>
                </a:solidFill>
                <a:latin typeface="Arial"/>
                <a:cs typeface="Arial"/>
              </a:rPr>
              <a:t>Niet vanzelf</a:t>
            </a:r>
            <a:endParaRPr lang="nl-NL">
              <a:solidFill>
                <a:srgbClr val="002256"/>
              </a:solidFill>
            </a:endParaRPr>
          </a:p>
          <a:p>
            <a:pPr marL="285750" indent="-285750">
              <a:lnSpc>
                <a:spcPct val="100000"/>
              </a:lnSpc>
              <a:buChar char="•"/>
            </a:pPr>
            <a:r>
              <a:rPr lang="nl-NL" sz="1800">
                <a:latin typeface="Arial"/>
                <a:cs typeface="Arial"/>
              </a:rPr>
              <a:t>Opgaveteam 16-27</a:t>
            </a:r>
            <a:endParaRPr lang="nl-NL" sz="1800"/>
          </a:p>
          <a:p>
            <a:pPr>
              <a:lnSpc>
                <a:spcPct val="100000"/>
              </a:lnSpc>
            </a:pPr>
            <a:endParaRPr lang="nl-NL" sz="1800">
              <a:solidFill>
                <a:srgbClr val="002256"/>
              </a:solidFill>
            </a:endParaRPr>
          </a:p>
          <a:p>
            <a:pPr>
              <a:lnSpc>
                <a:spcPct val="100000"/>
              </a:lnSpc>
            </a:pPr>
            <a:endParaRPr lang="nl-NL" sz="1800">
              <a:solidFill>
                <a:srgbClr val="002256"/>
              </a:solidFill>
            </a:endParaRPr>
          </a:p>
          <a:p>
            <a:pPr>
              <a:lnSpc>
                <a:spcPct val="100000"/>
              </a:lnSpc>
            </a:pPr>
            <a:endParaRPr lang="nl-NL" sz="1800">
              <a:solidFill>
                <a:srgbClr val="002256"/>
              </a:solidFill>
            </a:endParaRPr>
          </a:p>
        </p:txBody>
      </p:sp>
      <p:sp>
        <p:nvSpPr>
          <p:cNvPr id="6" name="Footer Placeholder 2">
            <a:extLst>
              <a:ext uri="{FF2B5EF4-FFF2-40B4-BE49-F238E27FC236}">
                <a16:creationId xmlns:a16="http://schemas.microsoft.com/office/drawing/2014/main" id="{6D8462C8-8362-12AA-3D5B-BEEB00A6818D}"/>
              </a:ext>
            </a:extLst>
          </p:cNvPr>
          <p:cNvSpPr>
            <a:spLocks noGrp="1"/>
          </p:cNvSpPr>
          <p:nvPr>
            <p:ph type="ftr" sz="quarter" idx="11"/>
          </p:nvPr>
        </p:nvSpPr>
        <p:spPr>
          <a:xfrm>
            <a:off x="4038600" y="6454163"/>
            <a:ext cx="4114800" cy="360000"/>
          </a:xfrm>
        </p:spPr>
        <p:txBody>
          <a:bodyPr/>
          <a:lstStyle/>
          <a:p>
            <a:r>
              <a:rPr lang="nl-NL"/>
              <a:t>Thematafel 2 juli 2026</a:t>
            </a:r>
          </a:p>
        </p:txBody>
      </p:sp>
    </p:spTree>
    <p:extLst>
      <p:ext uri="{BB962C8B-B14F-4D97-AF65-F5344CB8AC3E}">
        <p14:creationId xmlns:p14="http://schemas.microsoft.com/office/powerpoint/2010/main" val="21824308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9A1BC1-7440-17DD-749F-95066FD4BA08}"/>
            </a:ext>
          </a:extLst>
        </p:cNvPr>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22154B5A-68BA-ECE0-0140-17ED6699B228}"/>
              </a:ext>
            </a:extLst>
          </p:cNvPr>
          <p:cNvSpPr>
            <a:spLocks noGrp="1"/>
          </p:cNvSpPr>
          <p:nvPr>
            <p:ph type="dt" sz="half" idx="10"/>
          </p:nvPr>
        </p:nvSpPr>
        <p:spPr/>
        <p:txBody>
          <a:bodyPr/>
          <a:lstStyle/>
          <a:p>
            <a:fld id="{51129BB1-EE7C-FE44-AE7A-C33FDEE36695}" type="datetime1">
              <a:rPr lang="nl-NL" smtClean="0"/>
              <a:t>17-7-2026</a:t>
            </a:fld>
            <a:endParaRPr lang="nl-NL"/>
          </a:p>
        </p:txBody>
      </p:sp>
      <p:sp>
        <p:nvSpPr>
          <p:cNvPr id="3" name="Tijdelijke aanduiding voor voettekst 2">
            <a:extLst>
              <a:ext uri="{FF2B5EF4-FFF2-40B4-BE49-F238E27FC236}">
                <a16:creationId xmlns:a16="http://schemas.microsoft.com/office/drawing/2014/main" id="{F2459BCD-69C7-6963-8444-4316050ACDC3}"/>
              </a:ext>
            </a:extLst>
          </p:cNvPr>
          <p:cNvSpPr>
            <a:spLocks noGrp="1"/>
          </p:cNvSpPr>
          <p:nvPr>
            <p:ph type="ftr" sz="quarter" idx="11"/>
          </p:nvPr>
        </p:nvSpPr>
        <p:spPr/>
        <p:txBody>
          <a:bodyPr/>
          <a:lstStyle/>
          <a:p>
            <a:r>
              <a:rPr lang="nl-NL"/>
              <a:t>Thematafel 2 juli 2026</a:t>
            </a:r>
          </a:p>
        </p:txBody>
      </p:sp>
      <p:sp>
        <p:nvSpPr>
          <p:cNvPr id="4" name="Tijdelijke aanduiding voor dianummer 3">
            <a:extLst>
              <a:ext uri="{FF2B5EF4-FFF2-40B4-BE49-F238E27FC236}">
                <a16:creationId xmlns:a16="http://schemas.microsoft.com/office/drawing/2014/main" id="{C5DDC0CD-9088-8074-C2C1-9564B642BA88}"/>
              </a:ext>
            </a:extLst>
          </p:cNvPr>
          <p:cNvSpPr>
            <a:spLocks noGrp="1"/>
          </p:cNvSpPr>
          <p:nvPr>
            <p:ph type="sldNum" sz="quarter" idx="12"/>
          </p:nvPr>
        </p:nvSpPr>
        <p:spPr/>
        <p:txBody>
          <a:bodyPr/>
          <a:lstStyle/>
          <a:p>
            <a:fld id="{B84F2891-15FE-B749-A280-81F59B9BEEFC}" type="slidenum">
              <a:rPr lang="nl-NL" smtClean="0"/>
              <a:t>7</a:t>
            </a:fld>
            <a:endParaRPr lang="nl-NL"/>
          </a:p>
        </p:txBody>
      </p:sp>
      <p:pic>
        <p:nvPicPr>
          <p:cNvPr id="9" name="Tijdelijke aanduiding voor afbeelding 8">
            <a:extLst>
              <a:ext uri="{FF2B5EF4-FFF2-40B4-BE49-F238E27FC236}">
                <a16:creationId xmlns:a16="http://schemas.microsoft.com/office/drawing/2014/main" id="{2CD447B8-23A9-70F5-51FA-76CBEB59CE93}"/>
              </a:ext>
            </a:extLst>
          </p:cNvPr>
          <p:cNvPicPr>
            <a:picLocks noGrp="1" noChangeAspect="1"/>
          </p:cNvPicPr>
          <p:nvPr>
            <p:ph type="pic" sz="quarter" idx="15"/>
          </p:nvPr>
        </p:nvPicPr>
        <p:blipFill>
          <a:blip r:embed="rId2" cstate="screen">
            <a:extLst>
              <a:ext uri="{28A0092B-C50C-407E-A947-70E740481C1C}">
                <a14:useLocalDpi xmlns:a14="http://schemas.microsoft.com/office/drawing/2010/main"/>
              </a:ext>
            </a:extLst>
          </a:blip>
          <a:srcRect/>
          <a:stretch/>
        </p:blipFill>
        <p:spPr>
          <a:prstGeom prst="roundRect">
            <a:avLst>
              <a:gd name="adj" fmla="val 13874"/>
            </a:avLst>
          </a:prstGeom>
        </p:spPr>
      </p:pic>
      <p:sp>
        <p:nvSpPr>
          <p:cNvPr id="6" name="Tijdelijke aanduiding voor tekst 5">
            <a:extLst>
              <a:ext uri="{FF2B5EF4-FFF2-40B4-BE49-F238E27FC236}">
                <a16:creationId xmlns:a16="http://schemas.microsoft.com/office/drawing/2014/main" id="{D0CB823B-8781-D7FE-6FB7-6A8BCFAEA460}"/>
              </a:ext>
            </a:extLst>
          </p:cNvPr>
          <p:cNvSpPr>
            <a:spLocks noGrp="1"/>
          </p:cNvSpPr>
          <p:nvPr>
            <p:ph type="body" sz="quarter" idx="16"/>
          </p:nvPr>
        </p:nvSpPr>
        <p:spPr/>
        <p:txBody>
          <a:bodyPr/>
          <a:lstStyle/>
          <a:p>
            <a:r>
              <a:rPr lang="nl-NL">
                <a:latin typeface="Arial"/>
                <a:cs typeface="Arial"/>
              </a:rPr>
              <a:t>Opgaveteam 16-27</a:t>
            </a:r>
          </a:p>
        </p:txBody>
      </p:sp>
      <p:sp>
        <p:nvSpPr>
          <p:cNvPr id="7" name="Tijdelijke aanduiding voor tekst 6">
            <a:extLst>
              <a:ext uri="{FF2B5EF4-FFF2-40B4-BE49-F238E27FC236}">
                <a16:creationId xmlns:a16="http://schemas.microsoft.com/office/drawing/2014/main" id="{96B7507D-6937-CD6B-DEB4-DB07960EC34E}"/>
              </a:ext>
            </a:extLst>
          </p:cNvPr>
          <p:cNvSpPr>
            <a:spLocks noGrp="1"/>
          </p:cNvSpPr>
          <p:nvPr>
            <p:ph type="body" sz="quarter" idx="17"/>
          </p:nvPr>
        </p:nvSpPr>
        <p:spPr/>
        <p:txBody>
          <a:bodyPr/>
          <a:lstStyle/>
          <a:p>
            <a:r>
              <a:rPr lang="nl-NL"/>
              <a:t>2</a:t>
            </a:r>
          </a:p>
        </p:txBody>
      </p:sp>
    </p:spTree>
    <p:extLst>
      <p:ext uri="{BB962C8B-B14F-4D97-AF65-F5344CB8AC3E}">
        <p14:creationId xmlns:p14="http://schemas.microsoft.com/office/powerpoint/2010/main" val="27644764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BDBD2C45-F3FE-F078-C05C-7F100E44A2F3}"/>
              </a:ext>
            </a:extLst>
          </p:cNvPr>
          <p:cNvPicPr>
            <a:picLocks noChangeAspect="1"/>
          </p:cNvPicPr>
          <p:nvPr/>
        </p:nvPicPr>
        <p:blipFill>
          <a:blip r:embed="rId2"/>
          <a:stretch>
            <a:fillRect/>
          </a:stretch>
        </p:blipFill>
        <p:spPr>
          <a:xfrm>
            <a:off x="62349" y="1480517"/>
            <a:ext cx="5378200" cy="5028616"/>
          </a:xfrm>
          <a:prstGeom prst="rect">
            <a:avLst/>
          </a:prstGeom>
          <a:noFill/>
        </p:spPr>
      </p:pic>
      <p:pic>
        <p:nvPicPr>
          <p:cNvPr id="7" name="Tijdelijke aanduiding voor inhoud 6">
            <a:extLst>
              <a:ext uri="{FF2B5EF4-FFF2-40B4-BE49-F238E27FC236}">
                <a16:creationId xmlns:a16="http://schemas.microsoft.com/office/drawing/2014/main" id="{C372293B-F58B-487A-ACC8-9CCE989EBEC9}"/>
              </a:ext>
            </a:extLst>
          </p:cNvPr>
          <p:cNvPicPr>
            <a:picLocks noGrp="1" noChangeAspect="1"/>
          </p:cNvPicPr>
          <p:nvPr>
            <p:ph sz="half" idx="2"/>
          </p:nvPr>
        </p:nvPicPr>
        <p:blipFill>
          <a:blip r:embed="rId3"/>
          <a:stretch>
            <a:fillRect/>
          </a:stretch>
        </p:blipFill>
        <p:spPr>
          <a:xfrm>
            <a:off x="6679414" y="1480517"/>
            <a:ext cx="732813" cy="758081"/>
          </a:xfrm>
          <a:prstGeom prst="rect">
            <a:avLst/>
          </a:prstGeom>
        </p:spPr>
      </p:pic>
      <p:pic>
        <p:nvPicPr>
          <p:cNvPr id="9" name="Afbeelding 8">
            <a:extLst>
              <a:ext uri="{FF2B5EF4-FFF2-40B4-BE49-F238E27FC236}">
                <a16:creationId xmlns:a16="http://schemas.microsoft.com/office/drawing/2014/main" id="{84BBD448-67AE-DEE2-BD86-02A811B2B99A}"/>
              </a:ext>
            </a:extLst>
          </p:cNvPr>
          <p:cNvPicPr>
            <a:picLocks noChangeAspect="1"/>
          </p:cNvPicPr>
          <p:nvPr/>
        </p:nvPicPr>
        <p:blipFill>
          <a:blip r:embed="rId4"/>
          <a:stretch>
            <a:fillRect/>
          </a:stretch>
        </p:blipFill>
        <p:spPr>
          <a:xfrm>
            <a:off x="6679415" y="2412256"/>
            <a:ext cx="732813" cy="824414"/>
          </a:xfrm>
          <a:prstGeom prst="rect">
            <a:avLst/>
          </a:prstGeom>
        </p:spPr>
      </p:pic>
      <p:pic>
        <p:nvPicPr>
          <p:cNvPr id="13" name="Afbeelding 12">
            <a:extLst>
              <a:ext uri="{FF2B5EF4-FFF2-40B4-BE49-F238E27FC236}">
                <a16:creationId xmlns:a16="http://schemas.microsoft.com/office/drawing/2014/main" id="{EF0AD4FB-45F7-13A5-F088-9826C1336F87}"/>
              </a:ext>
            </a:extLst>
          </p:cNvPr>
          <p:cNvPicPr>
            <a:picLocks noChangeAspect="1"/>
          </p:cNvPicPr>
          <p:nvPr/>
        </p:nvPicPr>
        <p:blipFill>
          <a:blip r:embed="rId5"/>
          <a:stretch>
            <a:fillRect/>
          </a:stretch>
        </p:blipFill>
        <p:spPr>
          <a:xfrm>
            <a:off x="6679415" y="3469376"/>
            <a:ext cx="732812" cy="885937"/>
          </a:xfrm>
          <a:prstGeom prst="rect">
            <a:avLst/>
          </a:prstGeom>
        </p:spPr>
      </p:pic>
      <p:pic>
        <p:nvPicPr>
          <p:cNvPr id="15" name="Afbeelding 14">
            <a:extLst>
              <a:ext uri="{FF2B5EF4-FFF2-40B4-BE49-F238E27FC236}">
                <a16:creationId xmlns:a16="http://schemas.microsoft.com/office/drawing/2014/main" id="{2023BF80-0FEA-4C45-110F-8B791E18A391}"/>
              </a:ext>
            </a:extLst>
          </p:cNvPr>
          <p:cNvPicPr>
            <a:picLocks noChangeAspect="1"/>
          </p:cNvPicPr>
          <p:nvPr/>
        </p:nvPicPr>
        <p:blipFill>
          <a:blip r:embed="rId6"/>
          <a:stretch>
            <a:fillRect/>
          </a:stretch>
        </p:blipFill>
        <p:spPr>
          <a:xfrm>
            <a:off x="6679415" y="4585300"/>
            <a:ext cx="732812" cy="695232"/>
          </a:xfrm>
          <a:prstGeom prst="rect">
            <a:avLst/>
          </a:prstGeom>
        </p:spPr>
      </p:pic>
      <p:pic>
        <p:nvPicPr>
          <p:cNvPr id="17" name="Afbeelding 16">
            <a:extLst>
              <a:ext uri="{FF2B5EF4-FFF2-40B4-BE49-F238E27FC236}">
                <a16:creationId xmlns:a16="http://schemas.microsoft.com/office/drawing/2014/main" id="{DF972106-BE48-94C4-ECBC-9E007013C172}"/>
              </a:ext>
            </a:extLst>
          </p:cNvPr>
          <p:cNvPicPr>
            <a:picLocks noChangeAspect="1"/>
          </p:cNvPicPr>
          <p:nvPr/>
        </p:nvPicPr>
        <p:blipFill>
          <a:blip r:embed="rId7"/>
          <a:stretch>
            <a:fillRect/>
          </a:stretch>
        </p:blipFill>
        <p:spPr>
          <a:xfrm>
            <a:off x="6679415" y="5510519"/>
            <a:ext cx="732812" cy="713008"/>
          </a:xfrm>
          <a:prstGeom prst="rect">
            <a:avLst/>
          </a:prstGeom>
        </p:spPr>
      </p:pic>
      <p:sp>
        <p:nvSpPr>
          <p:cNvPr id="19" name="Tekstvak 18">
            <a:extLst>
              <a:ext uri="{FF2B5EF4-FFF2-40B4-BE49-F238E27FC236}">
                <a16:creationId xmlns:a16="http://schemas.microsoft.com/office/drawing/2014/main" id="{A79693A9-4FE9-4C88-5E20-CB75D82B92AA}"/>
              </a:ext>
            </a:extLst>
          </p:cNvPr>
          <p:cNvSpPr txBox="1"/>
          <p:nvPr/>
        </p:nvSpPr>
        <p:spPr>
          <a:xfrm>
            <a:off x="7476134" y="1331366"/>
            <a:ext cx="4140404" cy="81573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5" name="Tekstvak 24">
            <a:extLst>
              <a:ext uri="{FF2B5EF4-FFF2-40B4-BE49-F238E27FC236}">
                <a16:creationId xmlns:a16="http://schemas.microsoft.com/office/drawing/2014/main" id="{8B3A3AB0-0114-1341-C57C-5E5C3E8641C6}"/>
              </a:ext>
            </a:extLst>
          </p:cNvPr>
          <p:cNvSpPr txBox="1"/>
          <p:nvPr/>
        </p:nvSpPr>
        <p:spPr>
          <a:xfrm>
            <a:off x="6536871" y="615043"/>
            <a:ext cx="460465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1" i="0" u="none" strike="noStrike" kern="1200" cap="none" spc="0" normalizeH="0" baseline="0" noProof="0">
                <a:ln>
                  <a:noFill/>
                </a:ln>
                <a:solidFill>
                  <a:prstClr val="black"/>
                </a:solidFill>
                <a:effectLst/>
                <a:uLnTx/>
                <a:uFillTx/>
                <a:latin typeface="Aptos" panose="02110004020202020204"/>
                <a:ea typeface="+mn-ea"/>
                <a:cs typeface="+mn-cs"/>
              </a:rPr>
              <a:t>Flexibele schil   </a:t>
            </a:r>
          </a:p>
        </p:txBody>
      </p:sp>
      <p:sp>
        <p:nvSpPr>
          <p:cNvPr id="27" name="Titel 26">
            <a:extLst>
              <a:ext uri="{FF2B5EF4-FFF2-40B4-BE49-F238E27FC236}">
                <a16:creationId xmlns:a16="http://schemas.microsoft.com/office/drawing/2014/main" id="{F30FD22B-9C57-BDA6-3A27-638833332CA4}"/>
              </a:ext>
            </a:extLst>
          </p:cNvPr>
          <p:cNvSpPr>
            <a:spLocks noGrp="1"/>
          </p:cNvSpPr>
          <p:nvPr>
            <p:ph type="title"/>
          </p:nvPr>
        </p:nvSpPr>
        <p:spPr>
          <a:xfrm>
            <a:off x="397330" y="249739"/>
            <a:ext cx="10515600" cy="634965"/>
          </a:xfrm>
        </p:spPr>
        <p:txBody>
          <a:bodyPr vert="horz" lIns="91440" tIns="45720" rIns="91440" bIns="45720" rtlCol="0" anchor="t">
            <a:noAutofit/>
          </a:bodyPr>
          <a:lstStyle/>
          <a:p>
            <a:pPr>
              <a:lnSpc>
                <a:spcPct val="120000"/>
              </a:lnSpc>
              <a:spcBef>
                <a:spcPts val="1000"/>
              </a:spcBef>
              <a:buClr>
                <a:srgbClr val="00B8DF"/>
              </a:buClr>
              <a:buFont typeface="Arial" panose="020B0604020202020204" pitchFamily="34" charset="0"/>
            </a:pPr>
            <a:r>
              <a:rPr lang="nl-NL" sz="3200">
                <a:solidFill>
                  <a:schemeClr val="tx1"/>
                </a:solidFill>
                <a:latin typeface="Calibri"/>
                <a:ea typeface="Calibri"/>
                <a:cs typeface="Calibri"/>
              </a:rPr>
              <a:t>Kernteam opgave16-27</a:t>
            </a:r>
            <a:br>
              <a:rPr lang="nl-NL" sz="3200">
                <a:solidFill>
                  <a:schemeClr val="tx1"/>
                </a:solidFill>
                <a:latin typeface="Calibri"/>
                <a:ea typeface="Calibri"/>
                <a:cs typeface="Calibri"/>
              </a:rPr>
            </a:br>
            <a:endParaRPr lang="nl-NL" sz="3200">
              <a:solidFill>
                <a:schemeClr val="tx1"/>
              </a:solidFill>
              <a:latin typeface="Calibri"/>
              <a:ea typeface="Calibri"/>
              <a:cs typeface="Calibri"/>
            </a:endParaRPr>
          </a:p>
        </p:txBody>
      </p:sp>
      <p:sp>
        <p:nvSpPr>
          <p:cNvPr id="2" name="Tijdelijke aanduiding voor datum 1">
            <a:extLst>
              <a:ext uri="{FF2B5EF4-FFF2-40B4-BE49-F238E27FC236}">
                <a16:creationId xmlns:a16="http://schemas.microsoft.com/office/drawing/2014/main" id="{F30A3E99-D26F-D676-EE5C-22FEBA946021}"/>
              </a:ext>
            </a:extLst>
          </p:cNvPr>
          <p:cNvSpPr>
            <a:spLocks noGrp="1"/>
          </p:cNvSpPr>
          <p:nvPr>
            <p:ph type="dt" sz="half" idx="10"/>
          </p:nvPr>
        </p:nvSpPr>
        <p:spPr>
          <a:xfrm>
            <a:off x="98611" y="6454163"/>
            <a:ext cx="2743200" cy="360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920D804-9F70-704B-AD9E-442B37C00EB5}" type="datetime1">
              <a:rPr kumimoji="0" lang="nl-NL" sz="1200" b="0" i="0" u="none" strike="noStrike" kern="1200" cap="none" spc="0" normalizeH="0" baseline="0" noProof="0" smtClean="0">
                <a:ln>
                  <a:noFill/>
                </a:ln>
                <a:solidFill>
                  <a:srgbClr val="00B8DF"/>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17-7-2026</a:t>
            </a:fld>
            <a:endParaRPr kumimoji="0" lang="nl-NL" sz="1200" b="0" i="0" u="none" strike="noStrike" kern="1200" cap="none" spc="0" normalizeH="0" baseline="0" noProof="0">
              <a:ln>
                <a:noFill/>
              </a:ln>
              <a:solidFill>
                <a:srgbClr val="00B8DF"/>
              </a:solidFill>
              <a:effectLst/>
              <a:uLnTx/>
              <a:uFillTx/>
              <a:latin typeface="Aptos" panose="02110004020202020204"/>
              <a:ea typeface="+mn-ea"/>
              <a:cs typeface="+mn-cs"/>
            </a:endParaRPr>
          </a:p>
        </p:txBody>
      </p:sp>
      <p:sp>
        <p:nvSpPr>
          <p:cNvPr id="3" name="Tijdelijke aanduiding voor dianummer 2">
            <a:extLst>
              <a:ext uri="{FF2B5EF4-FFF2-40B4-BE49-F238E27FC236}">
                <a16:creationId xmlns:a16="http://schemas.microsoft.com/office/drawing/2014/main" id="{BB732C88-B391-AFF1-A2EE-03B414262AC6}"/>
              </a:ext>
            </a:extLst>
          </p:cNvPr>
          <p:cNvSpPr>
            <a:spLocks noGrp="1"/>
          </p:cNvSpPr>
          <p:nvPr>
            <p:ph type="sldNum" sz="quarter" idx="12"/>
          </p:nvPr>
        </p:nvSpPr>
        <p:spPr>
          <a:xfrm>
            <a:off x="9327777" y="6454163"/>
            <a:ext cx="2743200" cy="360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4F2891-15FE-B749-A280-81F59B9BEEFC}" type="slidenum">
              <a:rPr kumimoji="0" lang="nl-NL" sz="1200" b="0" i="0" u="none" strike="noStrike" kern="1200" cap="none" spc="0" normalizeH="0" baseline="0" noProof="0" smtClean="0">
                <a:ln>
                  <a:noFill/>
                </a:ln>
                <a:solidFill>
                  <a:srgbClr val="00B8DF"/>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l-NL" sz="1200" b="0" i="0" u="none" strike="noStrike" kern="1200" cap="none" spc="0" normalizeH="0" baseline="0" noProof="0">
              <a:ln>
                <a:noFill/>
              </a:ln>
              <a:solidFill>
                <a:srgbClr val="00B8DF"/>
              </a:solidFill>
              <a:effectLst/>
              <a:uLnTx/>
              <a:uFillTx/>
              <a:latin typeface="Aptos" panose="02110004020202020204"/>
              <a:ea typeface="+mn-ea"/>
              <a:cs typeface="+mn-cs"/>
            </a:endParaRPr>
          </a:p>
        </p:txBody>
      </p:sp>
      <p:sp>
        <p:nvSpPr>
          <p:cNvPr id="4" name="Footer Placeholder 2">
            <a:extLst>
              <a:ext uri="{FF2B5EF4-FFF2-40B4-BE49-F238E27FC236}">
                <a16:creationId xmlns:a16="http://schemas.microsoft.com/office/drawing/2014/main" id="{5EFC3DCD-6725-2893-50BF-924FFA480891}"/>
              </a:ext>
            </a:extLst>
          </p:cNvPr>
          <p:cNvSpPr>
            <a:spLocks noGrp="1"/>
          </p:cNvSpPr>
          <p:nvPr>
            <p:ph type="ftr" sz="quarter" idx="11"/>
          </p:nvPr>
        </p:nvSpPr>
        <p:spPr>
          <a:xfrm>
            <a:off x="4038600" y="6454163"/>
            <a:ext cx="4114800" cy="360000"/>
          </a:xfrm>
        </p:spPr>
        <p:txBody>
          <a:bodyPr/>
          <a:lstStyle/>
          <a:p>
            <a:r>
              <a:rPr lang="nl-NL"/>
              <a:t>Thematafel 2 juli 2026</a:t>
            </a:r>
          </a:p>
        </p:txBody>
      </p:sp>
    </p:spTree>
    <p:extLst>
      <p:ext uri="{BB962C8B-B14F-4D97-AF65-F5344CB8AC3E}">
        <p14:creationId xmlns:p14="http://schemas.microsoft.com/office/powerpoint/2010/main" val="23131909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0B7BAC-CD49-57D6-250D-CD273316D7EA}"/>
            </a:ext>
          </a:extLst>
        </p:cNvPr>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63BD2D16-2DA5-E332-A664-1617B45B908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920D804-9F70-704B-AD9E-442B37C00EB5}" type="datetime1">
              <a:rPr kumimoji="0" lang="nl-NL" sz="1200" b="0" i="0" u="none" strike="noStrike" kern="1200" cap="none" spc="0" normalizeH="0" baseline="0" noProof="0" smtClean="0">
                <a:ln>
                  <a:noFill/>
                </a:ln>
                <a:solidFill>
                  <a:srgbClr val="00B8DF"/>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17-7-2026</a:t>
            </a:fld>
            <a:endParaRPr kumimoji="0" lang="nl-NL" sz="1200" b="0" i="0" u="none" strike="noStrike" kern="1200" cap="none" spc="0" normalizeH="0" baseline="0" noProof="0">
              <a:ln>
                <a:noFill/>
              </a:ln>
              <a:solidFill>
                <a:srgbClr val="00B8DF"/>
              </a:solidFill>
              <a:effectLst/>
              <a:uLnTx/>
              <a:uFillTx/>
              <a:latin typeface="Aptos" panose="02110004020202020204"/>
              <a:ea typeface="+mn-ea"/>
              <a:cs typeface="+mn-cs"/>
            </a:endParaRPr>
          </a:p>
        </p:txBody>
      </p:sp>
      <p:sp>
        <p:nvSpPr>
          <p:cNvPr id="3" name="Tijdelijke aanduiding voor dianummer 2">
            <a:extLst>
              <a:ext uri="{FF2B5EF4-FFF2-40B4-BE49-F238E27FC236}">
                <a16:creationId xmlns:a16="http://schemas.microsoft.com/office/drawing/2014/main" id="{A99713AF-B9F6-4812-00BE-5821B756F55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4F2891-15FE-B749-A280-81F59B9BEEFC}" type="slidenum">
              <a:rPr kumimoji="0" lang="nl-NL" sz="1200" b="0" i="0" u="none" strike="noStrike" kern="1200" cap="none" spc="0" normalizeH="0" baseline="0" noProof="0" smtClean="0">
                <a:ln>
                  <a:noFill/>
                </a:ln>
                <a:solidFill>
                  <a:srgbClr val="00B8DF"/>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nl-NL" sz="1200" b="0" i="0" u="none" strike="noStrike" kern="1200" cap="none" spc="0" normalizeH="0" baseline="0" noProof="0">
              <a:ln>
                <a:noFill/>
              </a:ln>
              <a:solidFill>
                <a:srgbClr val="00B8DF"/>
              </a:solidFill>
              <a:effectLst/>
              <a:uLnTx/>
              <a:uFillTx/>
              <a:latin typeface="Aptos" panose="02110004020202020204"/>
              <a:ea typeface="+mn-ea"/>
              <a:cs typeface="+mn-cs"/>
            </a:endParaRPr>
          </a:p>
        </p:txBody>
      </p:sp>
      <p:sp>
        <p:nvSpPr>
          <p:cNvPr id="4" name="Tijdelijke aanduiding voor tekst 3">
            <a:extLst>
              <a:ext uri="{FF2B5EF4-FFF2-40B4-BE49-F238E27FC236}">
                <a16:creationId xmlns:a16="http://schemas.microsoft.com/office/drawing/2014/main" id="{E01DF2AA-CCD7-EF69-BA24-910BE5C566F7}"/>
              </a:ext>
            </a:extLst>
          </p:cNvPr>
          <p:cNvSpPr>
            <a:spLocks noGrp="1"/>
          </p:cNvSpPr>
          <p:nvPr>
            <p:ph type="body" sz="quarter" idx="13"/>
          </p:nvPr>
        </p:nvSpPr>
        <p:spPr>
          <a:xfrm>
            <a:off x="841744" y="461623"/>
            <a:ext cx="10026556" cy="651462"/>
          </a:xfrm>
        </p:spPr>
        <p:txBody>
          <a:bodyPr vert="horz" lIns="91440" tIns="45720" rIns="91440" bIns="45720" rtlCol="0" anchor="t">
            <a:noAutofit/>
          </a:bodyPr>
          <a:lstStyle/>
          <a:p>
            <a:r>
              <a:rPr lang="nl-NL" sz="3200">
                <a:latin typeface="Calibri"/>
                <a:ea typeface="Calibri"/>
                <a:cs typeface="Calibri"/>
              </a:rPr>
              <a:t>Aanpak Q3  2026</a:t>
            </a:r>
          </a:p>
        </p:txBody>
      </p:sp>
      <p:sp>
        <p:nvSpPr>
          <p:cNvPr id="5" name="Tijdelijke aanduiding voor tekst 4">
            <a:extLst>
              <a:ext uri="{FF2B5EF4-FFF2-40B4-BE49-F238E27FC236}">
                <a16:creationId xmlns:a16="http://schemas.microsoft.com/office/drawing/2014/main" id="{549BCEE7-5CDE-330D-8973-43393A027CF0}"/>
              </a:ext>
            </a:extLst>
          </p:cNvPr>
          <p:cNvSpPr>
            <a:spLocks noGrp="1"/>
          </p:cNvSpPr>
          <p:nvPr>
            <p:ph type="body" sz="quarter" idx="14"/>
          </p:nvPr>
        </p:nvSpPr>
        <p:spPr>
          <a:xfrm>
            <a:off x="841744" y="805286"/>
            <a:ext cx="10026556" cy="226799"/>
          </a:xfrm>
        </p:spPr>
        <p:txBody>
          <a:bodyPr vert="horz" lIns="91440" tIns="45720" rIns="91440" bIns="45720" rtlCol="0" anchor="t">
            <a:noAutofit/>
          </a:bodyPr>
          <a:lstStyle/>
          <a:p>
            <a:endParaRPr lang="nl-NL" sz="1400"/>
          </a:p>
          <a:p>
            <a:endParaRPr lang="nl-NL" sz="1800"/>
          </a:p>
          <a:p>
            <a:endParaRPr lang="nl-NL" sz="1400"/>
          </a:p>
          <a:p>
            <a:endParaRPr lang="nl-NL" sz="1400"/>
          </a:p>
          <a:p>
            <a:endParaRPr lang="nl-NL" sz="1400"/>
          </a:p>
        </p:txBody>
      </p:sp>
      <p:sp>
        <p:nvSpPr>
          <p:cNvPr id="9" name="Tekstvak 8">
            <a:extLst>
              <a:ext uri="{FF2B5EF4-FFF2-40B4-BE49-F238E27FC236}">
                <a16:creationId xmlns:a16="http://schemas.microsoft.com/office/drawing/2014/main" id="{91F9997A-8E8C-16B8-1A9B-FD9ED4314462}"/>
              </a:ext>
            </a:extLst>
          </p:cNvPr>
          <p:cNvSpPr txBox="1"/>
          <p:nvPr/>
        </p:nvSpPr>
        <p:spPr>
          <a:xfrm>
            <a:off x="582777" y="1209297"/>
            <a:ext cx="11133734" cy="5596404"/>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nl-NL" sz="1800" b="1" i="0" u="none" strike="noStrike" kern="1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rPr>
              <a:t>Formeren opgaveteam</a:t>
            </a:r>
            <a:br>
              <a:rPr kumimoji="0" lang="nl-NL" sz="1800" b="0" i="0" u="none" strike="noStrike" kern="1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rPr>
            </a:br>
            <a:r>
              <a:rPr kumimoji="0" lang="nl-NL" sz="1800" b="0" i="0" u="none" strike="noStrike" kern="1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rPr>
              <a:t>Kernteam en flexibele schil, intern en extern. Werkafspraken maken opgaveteam</a:t>
            </a:r>
            <a:br>
              <a:rPr kumimoji="0" lang="nl-NL" sz="1800" b="0" i="0" u="none" strike="noStrike" kern="1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rPr>
            </a:br>
            <a:br>
              <a:rPr kumimoji="0" lang="nl-NL" sz="1800" b="0" i="0" u="none" strike="noStrike" kern="1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rPr>
            </a:br>
            <a:r>
              <a:rPr kumimoji="0" lang="nl-NL" sz="1800" b="1" i="0" u="none" strike="noStrike" kern="1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rPr>
              <a:t>Zorgen voor toegankelijke werkomgeving met databank voor deelnemers</a:t>
            </a:r>
            <a:br>
              <a:rPr kumimoji="0" lang="nl-NL" sz="1800" b="1" i="0" u="none" strike="noStrike" kern="1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rPr>
            </a:br>
            <a:r>
              <a:rPr kumimoji="0" lang="nl-NL" sz="1800" b="0" i="0" u="none" strike="noStrike" kern="1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rPr>
              <a:t>Archiveringsstructuur en scrumbord.</a:t>
            </a:r>
            <a:br>
              <a:rPr kumimoji="0" lang="nl-NL" sz="1800" b="0" i="0" u="none" strike="noStrike" kern="1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rPr>
            </a:br>
            <a:r>
              <a:rPr kumimoji="0" lang="nl-NL" sz="1800" b="0" i="0" u="none" strike="noStrike" kern="1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rPr>
              <a:t>Verzamelen aanwezige (landelijke) documentatie, best </a:t>
            </a:r>
            <a:r>
              <a:rPr kumimoji="0" lang="nl-NL" sz="1800" b="0" i="0" u="none" strike="noStrike" kern="100" cap="none" spc="0" normalizeH="0" baseline="0" noProof="0" err="1">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rPr>
              <a:t>practices</a:t>
            </a:r>
            <a:r>
              <a:rPr kumimoji="0" lang="nl-NL" sz="1800" b="0" i="0" u="none" strike="noStrike" kern="1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rPr>
              <a:t> en innovaties</a:t>
            </a:r>
            <a:br>
              <a:rPr kumimoji="0" lang="nl-NL" sz="1800" b="0" i="0" u="none" strike="noStrike" kern="1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rPr>
            </a:br>
            <a:r>
              <a:rPr kumimoji="0" lang="nl-NL" sz="1800" b="0" i="0" u="none" strike="noStrike" kern="1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rPr>
              <a:t>Verzamelen regionale en  lokale besluitvorming, in kaart brengen stand van zaken lopende projecten</a:t>
            </a:r>
            <a:br>
              <a:rPr kumimoji="0" lang="nl-NL" sz="1800" b="0" i="0" u="none" strike="noStrike" kern="1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rPr>
            </a:br>
            <a:br>
              <a:rPr kumimoji="0" lang="nl-NL" sz="1800" b="0" i="0" u="none" strike="noStrike" kern="1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rPr>
            </a:br>
            <a:r>
              <a:rPr kumimoji="0" lang="nl-NL" sz="1800" b="1" i="0" u="none" strike="noStrike" kern="1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rPr>
              <a:t>Opstellen</a:t>
            </a:r>
            <a:r>
              <a:rPr kumimoji="0" lang="nl-NL" sz="1800" b="0" i="0" u="none" strike="noStrike" kern="1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rPr>
              <a:t> </a:t>
            </a:r>
            <a:r>
              <a:rPr kumimoji="0" lang="nl-NL" sz="1800" b="1" i="0" u="none" strike="noStrike" kern="1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rPr>
              <a:t>Stakeholders map</a:t>
            </a:r>
            <a:br>
              <a:rPr kumimoji="0" lang="nl-NL" sz="1800" b="1" i="0" u="none" strike="noStrike" kern="1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rPr>
            </a:br>
            <a:r>
              <a:rPr kumimoji="0" lang="nl-NL" sz="1800" b="0" i="0" u="none" strike="noStrike" kern="1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rPr>
              <a:t>Onderscheid in niveau interesse &amp; invloed en mate van betrokkenheid &amp; communicatie behoefte</a:t>
            </a:r>
            <a:br>
              <a:rPr kumimoji="0" lang="nl-NL" sz="1800" b="1" i="0" u="none" strike="noStrike" kern="1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rPr>
            </a:br>
            <a:br>
              <a:rPr kumimoji="0" lang="nl-NL" sz="1800" b="0" i="0" u="none" strike="noStrike" kern="1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rPr>
            </a:br>
            <a:r>
              <a:rPr kumimoji="0" lang="nl-NL" sz="1800" b="1" i="0" u="none" strike="noStrike" kern="1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rPr>
              <a:t>Samenstellen klankbordgroep(en)</a:t>
            </a:r>
            <a:br>
              <a:rPr kumimoji="0" lang="nl-NL" sz="1800" b="0" i="0" u="none" strike="noStrike" kern="1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rPr>
            </a:br>
            <a:r>
              <a:rPr kumimoji="0" lang="nl-NL" sz="1800" b="0" i="0" u="none" strike="noStrike" kern="1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rPr>
              <a:t>Ervaringsdeskundigen, zorgaanbieders </a:t>
            </a:r>
            <a:r>
              <a:rPr kumimoji="0" lang="nl-NL" sz="1800" b="0" i="0" u="none" strike="noStrike" kern="100" cap="none" spc="0" normalizeH="0" baseline="0" noProof="0" err="1">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rPr>
              <a:t>jeug</a:t>
            </a:r>
            <a:r>
              <a:rPr kumimoji="0" lang="nl-NL" sz="1800" b="0" i="0" u="none" strike="noStrike" kern="1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rPr>
              <a:t>/</a:t>
            </a:r>
            <a:r>
              <a:rPr kumimoji="0" lang="nl-NL" sz="1800" b="0" i="0" u="none" strike="noStrike" kern="100" cap="none" spc="0" normalizeH="0" baseline="0" noProof="0" err="1">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rPr>
              <a:t>wmo</a:t>
            </a:r>
            <a:r>
              <a:rPr kumimoji="0" lang="nl-NL" sz="1800" b="0" i="0" u="none" strike="noStrike" kern="1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rPr>
              <a:t>/veiligheid, </a:t>
            </a:r>
            <a:br>
              <a:rPr kumimoji="0" lang="nl-NL" sz="1800" b="0" i="0" u="none" strike="noStrike" kern="1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rPr>
            </a:br>
            <a:r>
              <a:rPr kumimoji="0" lang="nl-NL" sz="1800" b="0" i="0" u="none" strike="noStrike" kern="1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rPr>
              <a:t>externe partners aanpalende domeinen (</a:t>
            </a:r>
            <a:r>
              <a:rPr kumimoji="0" lang="nl-NL" sz="1800" b="0" i="0" u="none" strike="noStrike" kern="100" cap="none" spc="0" normalizeH="0" baseline="0" noProof="0" err="1">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rPr>
              <a:t>bijv</a:t>
            </a:r>
            <a:r>
              <a:rPr kumimoji="0" lang="nl-NL" sz="1800" b="0" i="0" u="none" strike="noStrike" kern="1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rPr>
              <a:t> huisvesting, onderwijs) </a:t>
            </a:r>
            <a:br>
              <a:rPr kumimoji="0" lang="nl-NL" sz="2000" b="0" i="0" u="none" strike="noStrike" kern="1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rPr>
            </a:br>
            <a:br>
              <a:rPr kumimoji="0" lang="nl-NL" sz="2000" b="0" i="0" u="none" strike="noStrike" kern="1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rPr>
            </a:br>
            <a:br>
              <a:rPr kumimoji="0" lang="nl-NL" sz="2000" b="0" i="0" u="none" strike="noStrike" kern="1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rPr>
            </a:br>
            <a:endParaRPr kumimoji="0" lang="nl-NL" sz="2000" b="0" i="0" u="none" strike="noStrike" kern="1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endParaRPr>
          </a:p>
        </p:txBody>
      </p:sp>
      <p:pic>
        <p:nvPicPr>
          <p:cNvPr id="6" name="Afbeelding 5">
            <a:extLst>
              <a:ext uri="{FF2B5EF4-FFF2-40B4-BE49-F238E27FC236}">
                <a16:creationId xmlns:a16="http://schemas.microsoft.com/office/drawing/2014/main" id="{7C0B12D8-653B-CD61-53DB-2DFB56F0B7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9334" y="269397"/>
            <a:ext cx="1497177" cy="1497177"/>
          </a:xfrm>
          <a:prstGeom prst="rect">
            <a:avLst/>
          </a:prstGeom>
        </p:spPr>
      </p:pic>
      <p:sp>
        <p:nvSpPr>
          <p:cNvPr id="7" name="Footer Placeholder 2">
            <a:extLst>
              <a:ext uri="{FF2B5EF4-FFF2-40B4-BE49-F238E27FC236}">
                <a16:creationId xmlns:a16="http://schemas.microsoft.com/office/drawing/2014/main" id="{6FF0288B-79A4-32C8-24D4-1F938D187A06}"/>
              </a:ext>
            </a:extLst>
          </p:cNvPr>
          <p:cNvSpPr>
            <a:spLocks noGrp="1"/>
          </p:cNvSpPr>
          <p:nvPr>
            <p:ph type="ftr" sz="quarter" idx="11"/>
          </p:nvPr>
        </p:nvSpPr>
        <p:spPr>
          <a:xfrm>
            <a:off x="4038600" y="6454163"/>
            <a:ext cx="4114800" cy="360000"/>
          </a:xfrm>
        </p:spPr>
        <p:txBody>
          <a:bodyPr/>
          <a:lstStyle/>
          <a:p>
            <a:r>
              <a:rPr lang="nl-NL"/>
              <a:t>Thematafel 2 juli 2026</a:t>
            </a:r>
          </a:p>
        </p:txBody>
      </p:sp>
    </p:spTree>
    <p:extLst>
      <p:ext uri="{BB962C8B-B14F-4D97-AF65-F5344CB8AC3E}">
        <p14:creationId xmlns:p14="http://schemas.microsoft.com/office/powerpoint/2010/main" val="709990255"/>
      </p:ext>
    </p:extLst>
  </p:cSld>
  <p:clrMapOvr>
    <a:masterClrMapping/>
  </p:clrMapOvr>
</p:sld>
</file>

<file path=ppt/theme/theme1.xml><?xml version="1.0" encoding="utf-8"?>
<a:theme xmlns:a="http://schemas.openxmlformats.org/drawingml/2006/main" name="Kantoorthema">
  <a:themeElements>
    <a:clrScheme name="  Sociaal Domein Flevoland">
      <a:dk1>
        <a:srgbClr val="002256"/>
      </a:dk1>
      <a:lt1>
        <a:srgbClr val="FFFFFF"/>
      </a:lt1>
      <a:dk2>
        <a:srgbClr val="002256"/>
      </a:dk2>
      <a:lt2>
        <a:srgbClr val="DAEDF6"/>
      </a:lt2>
      <a:accent1>
        <a:srgbClr val="1F64AE"/>
      </a:accent1>
      <a:accent2>
        <a:srgbClr val="00B8DF"/>
      </a:accent2>
      <a:accent3>
        <a:srgbClr val="A779B6"/>
      </a:accent3>
      <a:accent4>
        <a:srgbClr val="EC1E79"/>
      </a:accent4>
      <a:accent5>
        <a:srgbClr val="93C954"/>
      </a:accent5>
      <a:accent6>
        <a:srgbClr val="18B092"/>
      </a:accent6>
      <a:hlink>
        <a:srgbClr val="1F63AE"/>
      </a:hlink>
      <a:folHlink>
        <a:srgbClr val="1F63AE"/>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33fc33796384c19818b29a1f52fa6b8 xmlns="e1f914b6-a544-4516-8258-dce33e67d544">
      <Terms xmlns="http://schemas.microsoft.com/office/infopath/2007/PartnerControls"/>
    </m33fc33796384c19818b29a1f52fa6b8>
    <Behandelaar xmlns="e1f914b6-a544-4516-8258-dce33e67d544">
      <UserInfo>
        <DisplayName/>
        <AccountId xsi:nil="true"/>
        <AccountType/>
      </UserInfo>
    </Behandelaar>
    <DocumentSetDescription xmlns="http://schemas.microsoft.com/sharepoint/v3" xsi:nil="true"/>
    <TaxCatchAll xmlns="e1f914b6-a544-4516-8258-dce33e67d544" xsi:nil="true"/>
    <Documentstatus xmlns="e1f914b6-a544-4516-8258-dce33e67d544">Concept</Documentstatus>
    <Dossierstatus xmlns="e1f914b6-a544-4516-8258-dce33e67d544">In behandeling</Dossierstatus>
    <Kopie xmlns="e1f914b6-a544-4516-8258-dce33e67d544">false</Kopie>
    <j7e7edac40694a75a14dc8a1f940b8b2 xmlns="b7007fcc-582a-44b7-957c-1e5128875961">
      <Terms xmlns="http://schemas.microsoft.com/office/infopath/2007/PartnerControls"/>
    </j7e7edac40694a75a14dc8a1f940b8b2>
  </documentManagement>
</p:properties>
</file>

<file path=customXml/item3.xml><?xml version="1.0" encoding="utf-8"?>
<?mso-contentType ?>
<SharedContentType xmlns="Microsoft.SharePoint.Taxonomy.ContentTypeSync" SourceId="264fed88-3460-4323-80f9-15b2a3d3d26d" ContentTypeId="0x0101003D2D5BBF4075164BAA1964755F8451BF" PreviousValue="false"/>
</file>

<file path=customXml/item4.xml><?xml version="1.0" encoding="utf-8"?>
<ct:contentTypeSchema xmlns:ct="http://schemas.microsoft.com/office/2006/metadata/contentType" xmlns:ma="http://schemas.microsoft.com/office/2006/metadata/properties/metaAttributes" ct:_="" ma:_="" ma:contentTypeName="Word-document" ma:contentTypeID="0x0101003D2D5BBF4075164BAA1964755F8451BF0001EEAE69FC78534F95487D17EE9956EB" ma:contentTypeVersion="20" ma:contentTypeDescription="" ma:contentTypeScope="" ma:versionID="20078cc18a0d53a08b14b8d5ba188b8a">
  <xsd:schema xmlns:xsd="http://www.w3.org/2001/XMLSchema" xmlns:xs="http://www.w3.org/2001/XMLSchema" xmlns:p="http://schemas.microsoft.com/office/2006/metadata/properties" xmlns:ns1="http://schemas.microsoft.com/sharepoint/v3" xmlns:ns2="e1f914b6-a544-4516-8258-dce33e67d544" xmlns:ns3="b7007fcc-582a-44b7-957c-1e5128875961" targetNamespace="http://schemas.microsoft.com/office/2006/metadata/properties" ma:root="true" ma:fieldsID="deac5aebda7fdda55002ad98de89da2c" ns1:_="" ns2:_="" ns3:_="">
    <xsd:import namespace="http://schemas.microsoft.com/sharepoint/v3"/>
    <xsd:import namespace="e1f914b6-a544-4516-8258-dce33e67d544"/>
    <xsd:import namespace="b7007fcc-582a-44b7-957c-1e5128875961"/>
    <xsd:element name="properties">
      <xsd:complexType>
        <xsd:sequence>
          <xsd:element name="documentManagement">
            <xsd:complexType>
              <xsd:all>
                <xsd:element ref="ns2:Behandelaar" minOccurs="0"/>
                <xsd:element ref="ns3:j7e7edac40694a75a14dc8a1f940b8b2" minOccurs="0"/>
                <xsd:element ref="ns2:TaxCatchAll" minOccurs="0"/>
                <xsd:element ref="ns2:TaxCatchAllLabel" minOccurs="0"/>
                <xsd:element ref="ns2:Documentstatus" minOccurs="0"/>
                <xsd:element ref="ns2:m33fc33796384c19818b29a1f52fa6b8" minOccurs="0"/>
                <xsd:element ref="ns2:Kopie" minOccurs="0"/>
                <xsd:element ref="ns1:DocumentSetDescription" minOccurs="0"/>
                <xsd:element ref="ns2:Dossier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ocumentSetDescription" ma:index="17" nillable="true" ma:displayName="Beschrijving" ma:description="Een beschrijving van de documentenset" ma:internalName="DocumentSetDescription">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1f914b6-a544-4516-8258-dce33e67d544" elementFormDefault="qualified">
    <xsd:import namespace="http://schemas.microsoft.com/office/2006/documentManagement/types"/>
    <xsd:import namespace="http://schemas.microsoft.com/office/infopath/2007/PartnerControls"/>
    <xsd:element name="Behandelaar" ma:index="8" nillable="true" ma:displayName="Behandelaar" ma:list="UserInfo" ma:SharePointGroup="0" ma:internalName="Behandelaa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0" nillable="true" ma:displayName="Taxonomy Catch All Column" ma:hidden="true" ma:list="{6d69b05c-cb5b-4f9b-9368-2d71500694b9}" ma:internalName="TaxCatchAll" ma:showField="CatchAllData" ma:web="9a37b1da-ae94-46f5-a9b4-eabeb2d2c9dd">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Taxonomy Catch All Column1" ma:hidden="true" ma:list="{6d69b05c-cb5b-4f9b-9368-2d71500694b9}" ma:internalName="TaxCatchAllLabel" ma:readOnly="true" ma:showField="CatchAllDataLabel" ma:web="9a37b1da-ae94-46f5-a9b4-eabeb2d2c9dd">
      <xsd:complexType>
        <xsd:complexContent>
          <xsd:extension base="dms:MultiChoiceLookup">
            <xsd:sequence>
              <xsd:element name="Value" type="dms:Lookup" maxOccurs="unbounded" minOccurs="0" nillable="true"/>
            </xsd:sequence>
          </xsd:extension>
        </xsd:complexContent>
      </xsd:complexType>
    </xsd:element>
    <xsd:element name="Documentstatus" ma:index="13" nillable="true" ma:displayName="Documentstatus" ma:default="Concept" ma:format="Dropdown" ma:internalName="Documentstatus">
      <xsd:simpleType>
        <xsd:restriction base="dms:Choice">
          <xsd:enumeration value="Concept"/>
          <xsd:enumeration value="Ter review"/>
          <xsd:enumeration value="Vastgesteld"/>
          <xsd:enumeration value="Gereed"/>
          <xsd:enumeration value="Vervallen"/>
        </xsd:restriction>
      </xsd:simpleType>
    </xsd:element>
    <xsd:element name="m33fc33796384c19818b29a1f52fa6b8" ma:index="14" nillable="true" ma:taxonomy="true" ma:internalName="m33fc33796384c19818b29a1f52fa6b8" ma:taxonomyFieldName="Passende_x0020_Trefwoorden" ma:displayName="Passende Trefwoorden" ma:default="" ma:fieldId="{633fc337-9638-4c19-818b-29a1f52fa6b8}" ma:taxonomyMulti="true" ma:sspId="264fed88-3460-4323-80f9-15b2a3d3d26d" ma:termSetId="149e103c-5860-4dce-b39c-53bee8e9cad0" ma:anchorId="00000000-0000-0000-0000-000000000000" ma:open="true" ma:isKeyword="false">
      <xsd:complexType>
        <xsd:sequence>
          <xsd:element ref="pc:Terms" minOccurs="0" maxOccurs="1"/>
        </xsd:sequence>
      </xsd:complexType>
    </xsd:element>
    <xsd:element name="Kopie" ma:index="16" nillable="true" ma:displayName="Kopie" ma:default="0" ma:internalName="Kopie">
      <xsd:simpleType>
        <xsd:restriction base="dms:Boolean"/>
      </xsd:simpleType>
    </xsd:element>
    <xsd:element name="Dossierstatus" ma:index="18" nillable="true" ma:displayName="Dossierstatus" ma:default="In behandeling" ma:format="Dropdown" ma:internalName="Dossierstatus" ma:readOnly="false">
      <xsd:simpleType>
        <xsd:restriction base="dms:Choice">
          <xsd:enumeration value="In behandeling"/>
          <xsd:enumeration value="Afgehandeld"/>
        </xsd:restriction>
      </xsd:simpleType>
    </xsd:element>
  </xsd:schema>
  <xsd:schema xmlns:xsd="http://www.w3.org/2001/XMLSchema" xmlns:xs="http://www.w3.org/2001/XMLSchema" xmlns:dms="http://schemas.microsoft.com/office/2006/documentManagement/types" xmlns:pc="http://schemas.microsoft.com/office/infopath/2007/PartnerControls" targetNamespace="b7007fcc-582a-44b7-957c-1e5128875961" elementFormDefault="qualified">
    <xsd:import namespace="http://schemas.microsoft.com/office/2006/documentManagement/types"/>
    <xsd:import namespace="http://schemas.microsoft.com/office/infopath/2007/PartnerControls"/>
    <xsd:element name="j7e7edac40694a75a14dc8a1f940b8b2" ma:index="9" nillable="true" ma:taxonomy="true" ma:internalName="j7e7edac40694a75a14dc8a1f940b8b2" ma:taxonomyFieldName="Documenttypen" ma:displayName="Documenttypen" ma:default="" ma:fieldId="{37e7edac-4069-4a75-a14d-c8a1f940b8b2}" ma:taxonomyMulti="true" ma:sspId="264fed88-3460-4323-80f9-15b2a3d3d26d" ma:termSetId="0cdd49ee-224d-499f-bc0f-91623649ef06"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BE509AA-F3BE-4E24-A00B-D621DDA13DF8}">
  <ds:schemaRefs>
    <ds:schemaRef ds:uri="http://schemas.microsoft.com/sharepoint/v3/contenttype/forms"/>
  </ds:schemaRefs>
</ds:datastoreItem>
</file>

<file path=customXml/itemProps2.xml><?xml version="1.0" encoding="utf-8"?>
<ds:datastoreItem xmlns:ds="http://schemas.openxmlformats.org/officeDocument/2006/customXml" ds:itemID="{56D580FC-3EC0-4C81-AC8A-DD7C29D47BCC}">
  <ds:schemaRefs>
    <ds:schemaRef ds:uri="b7007fcc-582a-44b7-957c-1e5128875961"/>
    <ds:schemaRef ds:uri="e1f914b6-a544-4516-8258-dce33e67d54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AE36A8FF-A6EE-4E6F-A587-AC83688C13BD}">
  <ds:schemaRefs>
    <ds:schemaRef ds:uri="Microsoft.SharePoint.Taxonomy.ContentTypeSync"/>
  </ds:schemaRefs>
</ds:datastoreItem>
</file>

<file path=customXml/itemProps4.xml><?xml version="1.0" encoding="utf-8"?>
<ds:datastoreItem xmlns:ds="http://schemas.openxmlformats.org/officeDocument/2006/customXml" ds:itemID="{BFC30BE8-9EFA-4E5C-B434-76AB33337722}">
  <ds:schemaRefs>
    <ds:schemaRef ds:uri="b7007fcc-582a-44b7-957c-1e5128875961"/>
    <ds:schemaRef ds:uri="e1f914b6-a544-4516-8258-dce33e67d54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0</TotalTime>
  <Words>1604</Words>
  <Application>Microsoft Office PowerPoint</Application>
  <PresentationFormat>Widescreen</PresentationFormat>
  <Paragraphs>203</Paragraphs>
  <Slides>20</Slides>
  <Notes>7</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Aptos</vt:lpstr>
      <vt:lpstr>Arial</vt:lpstr>
      <vt:lpstr>Calibri</vt:lpstr>
      <vt:lpstr>Kantoorthema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Kernteam opgave16-27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Anna-Gerdien Bruna</dc:creator>
  <cp:lastModifiedBy>Verstegen EFM (Esther)</cp:lastModifiedBy>
  <cp:revision>1</cp:revision>
  <dcterms:created xsi:type="dcterms:W3CDTF">2023-07-14T10:47:41Z</dcterms:created>
  <dcterms:modified xsi:type="dcterms:W3CDTF">2026-07-17T14:06:13Z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0x0101003D2D5BBF4075164BAA1964755F8451BF0001EEAE69FC78534F95487D17EE9956EB</vt:lpwstr>
  </property>
  <property fmtid="{D5CDD505-2E9C-101B-9397-08002B2CF9AE}" pid="3" name="MediaServiceImageTags">
    <vt:lpwstr/>
  </property>
  <property fmtid="{D5CDD505-2E9C-101B-9397-08002B2CF9AE}" pid="4" name="lcf76f155ced4ddcb4097134ff3c332f">
    <vt:lpwstr/>
  </property>
  <property fmtid="{D5CDD505-2E9C-101B-9397-08002B2CF9AE}" pid="5" name="Documenttypen">
    <vt:lpwstr/>
  </property>
  <property fmtid="{D5CDD505-2E9C-101B-9397-08002B2CF9AE}" pid="6" name="Passende Trefwoorden">
    <vt:lpwstr/>
  </property>
  <property fmtid="{D5CDD505-2E9C-101B-9397-08002B2CF9AE}" pid="7" name="Passende_x0020_Trefwoorden">
    <vt:lpwstr/>
  </property>
</Properties>
</file>